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412" r:id="rId2"/>
    <p:sldId id="413" r:id="rId3"/>
    <p:sldId id="414" r:id="rId4"/>
    <p:sldId id="415" r:id="rId5"/>
    <p:sldId id="416" r:id="rId6"/>
    <p:sldId id="261" r:id="rId7"/>
    <p:sldId id="418" r:id="rId8"/>
    <p:sldId id="400" r:id="rId9"/>
    <p:sldId id="264" r:id="rId10"/>
    <p:sldId id="397" r:id="rId11"/>
    <p:sldId id="404" r:id="rId12"/>
    <p:sldId id="398" r:id="rId13"/>
    <p:sldId id="270" r:id="rId14"/>
    <p:sldId id="399" r:id="rId15"/>
    <p:sldId id="409" r:id="rId16"/>
    <p:sldId id="432" r:id="rId17"/>
    <p:sldId id="423" r:id="rId18"/>
    <p:sldId id="269" r:id="rId19"/>
    <p:sldId id="410" r:id="rId20"/>
    <p:sldId id="411" r:id="rId21"/>
    <p:sldId id="433" r:id="rId22"/>
    <p:sldId id="348" r:id="rId23"/>
    <p:sldId id="276" r:id="rId24"/>
    <p:sldId id="277" r:id="rId25"/>
    <p:sldId id="278" r:id="rId26"/>
    <p:sldId id="403" r:id="rId27"/>
    <p:sldId id="280" r:id="rId28"/>
    <p:sldId id="417" r:id="rId29"/>
  </p:sldIdLst>
  <p:sldSz cx="18288000" cy="10287000"/>
  <p:notesSz cx="6858000" cy="9144000"/>
  <p:embeddedFontLst>
    <p:embeddedFont>
      <p:font typeface="Agrandir Wide Medium" panose="020B0604020202020204" charset="0"/>
      <p:regular r:id="rId31"/>
    </p:embeddedFont>
    <p:embeddedFont>
      <p:font typeface="Arimo Bold" panose="020B0604020202020204" charset="0"/>
      <p:regular r:id="rId32"/>
      <p:bold r:id="rId33"/>
    </p:embeddedFont>
    <p:embeddedFont>
      <p:font typeface="Copperplate Gothic Bold" panose="020E0705020206020404" pitchFamily="34" charset="0"/>
      <p:regular r:id="rId34"/>
    </p:embeddedFont>
    <p:embeddedFont>
      <p:font typeface="Montserrat Ultra-Bold" panose="020B0604020202020204" charset="0"/>
      <p:regular r:id="rId35"/>
      <p:bold r:id="rId36"/>
    </p:embeddedFont>
    <p:embeddedFont>
      <p:font typeface="Open Sans 1" panose="020B0604020202020204" charset="0"/>
      <p:regular r:id="rId37"/>
    </p:embeddedFont>
    <p:embeddedFont>
      <p:font typeface="Open Sans 1 Bold" panose="020B0604020202020204" charset="0"/>
      <p:regular r:id="rId38"/>
      <p:bold r:id="rId39"/>
    </p:embeddedFont>
    <p:embeddedFont>
      <p:font typeface="Open Sans 2" panose="020B0604020202020204" charset="0"/>
      <p:regular r:id="rId40"/>
    </p:embeddedFont>
    <p:embeddedFont>
      <p:font typeface="Open Sans 2 Bold" panose="020B0604020202020204" charset="0"/>
      <p:regular r:id="rId41"/>
      <p:bold r:id="rId42"/>
    </p:embeddedFont>
    <p:embeddedFont>
      <p:font typeface="Oswald Bold" panose="020B0604020202020204" charset="0"/>
      <p:regular r:id="rId43"/>
      <p:bold r:id="rId44"/>
    </p:embeddedFont>
    <p:embeddedFont>
      <p:font typeface="Poppins Bold" panose="020B0604020202020204" charset="0"/>
      <p:regular r:id="rId45"/>
      <p:bold r:id="rId46"/>
    </p:embeddedFont>
    <p:embeddedFont>
      <p:font typeface="Segoe UI" panose="020B0502040204020203" pitchFamily="34" charset="0"/>
      <p:regular r:id="rId47"/>
      <p:bold r:id="rId48"/>
      <p:italic r:id="rId49"/>
      <p:boldItalic r:id="rId50"/>
    </p:embeddedFont>
    <p:embeddedFont>
      <p:font typeface="Source Sans Pro Bold" panose="020B0604020202020204" charset="0"/>
      <p:regular r:id="rId51"/>
      <p:bold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E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07" autoAdjust="0"/>
  </p:normalViewPr>
  <p:slideViewPr>
    <p:cSldViewPr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nder Arora" userId="aff70d5f780d717c" providerId="LiveId" clId="{579653E8-5397-4F58-9D8C-C62D1A55CA15}"/>
    <pc:docChg chg="undo custSel addSld delSld modSld sldOrd">
      <pc:chgData name="Davender Arora" userId="aff70d5f780d717c" providerId="LiveId" clId="{579653E8-5397-4F58-9D8C-C62D1A55CA15}" dt="2024-06-14T09:14:40.841" v="383" actId="47"/>
      <pc:docMkLst>
        <pc:docMk/>
      </pc:docMkLst>
      <pc:sldChg chg="ord">
        <pc:chgData name="Davender Arora" userId="aff70d5f780d717c" providerId="LiveId" clId="{579653E8-5397-4F58-9D8C-C62D1A55CA15}" dt="2024-05-29T08:26:34.157" v="10"/>
        <pc:sldMkLst>
          <pc:docMk/>
          <pc:sldMk cId="0" sldId="261"/>
        </pc:sldMkLst>
      </pc:sldChg>
      <pc:sldChg chg="del">
        <pc:chgData name="Davender Arora" userId="aff70d5f780d717c" providerId="LiveId" clId="{579653E8-5397-4F58-9D8C-C62D1A55CA15}" dt="2024-05-29T08:26:38.712" v="11" actId="47"/>
        <pc:sldMkLst>
          <pc:docMk/>
          <pc:sldMk cId="0" sldId="262"/>
        </pc:sldMkLst>
      </pc:sldChg>
      <pc:sldChg chg="add del">
        <pc:chgData name="Davender Arora" userId="aff70d5f780d717c" providerId="LiveId" clId="{579653E8-5397-4F58-9D8C-C62D1A55CA15}" dt="2024-05-29T08:27:55.015" v="15" actId="47"/>
        <pc:sldMkLst>
          <pc:docMk/>
          <pc:sldMk cId="0" sldId="271"/>
        </pc:sldMkLst>
      </pc:sldChg>
      <pc:sldChg chg="addSp delSp modSp del mod ord modTransition">
        <pc:chgData name="Davender Arora" userId="aff70d5f780d717c" providerId="LiveId" clId="{579653E8-5397-4F58-9D8C-C62D1A55CA15}" dt="2024-06-14T09:14:40.841" v="383" actId="47"/>
        <pc:sldMkLst>
          <pc:docMk/>
          <pc:sldMk cId="0" sldId="274"/>
        </pc:sldMkLst>
        <pc:spChg chg="add del mod">
          <ac:chgData name="Davender Arora" userId="aff70d5f780d717c" providerId="LiveId" clId="{579653E8-5397-4F58-9D8C-C62D1A55CA15}" dt="2024-05-29T08:33:23.361" v="50" actId="1076"/>
          <ac:spMkLst>
            <pc:docMk/>
            <pc:sldMk cId="0" sldId="274"/>
            <ac:spMk id="2" creationId="{00000000-0000-0000-0000-000000000000}"/>
          </ac:spMkLst>
        </pc:spChg>
        <pc:spChg chg="add del mod">
          <ac:chgData name="Davender Arora" userId="aff70d5f780d717c" providerId="LiveId" clId="{579653E8-5397-4F58-9D8C-C62D1A55CA15}" dt="2024-05-29T08:33:17.145" v="48" actId="1076"/>
          <ac:spMkLst>
            <pc:docMk/>
            <pc:sldMk cId="0" sldId="274"/>
            <ac:spMk id="3" creationId="{00000000-0000-0000-0000-000000000000}"/>
          </ac:spMkLst>
        </pc:spChg>
        <pc:spChg chg="del mod">
          <ac:chgData name="Davender Arora" userId="aff70d5f780d717c" providerId="LiveId" clId="{579653E8-5397-4F58-9D8C-C62D1A55CA15}" dt="2024-05-29T08:33:12.456" v="46" actId="478"/>
          <ac:spMkLst>
            <pc:docMk/>
            <pc:sldMk cId="0" sldId="274"/>
            <ac:spMk id="4" creationId="{00000000-0000-0000-0000-000000000000}"/>
          </ac:spMkLst>
        </pc:spChg>
        <pc:spChg chg="del mod">
          <ac:chgData name="Davender Arora" userId="aff70d5f780d717c" providerId="LiveId" clId="{579653E8-5397-4F58-9D8C-C62D1A55CA15}" dt="2024-05-29T08:33:14.161" v="47" actId="478"/>
          <ac:spMkLst>
            <pc:docMk/>
            <pc:sldMk cId="0" sldId="274"/>
            <ac:spMk id="5" creationId="{00000000-0000-0000-0000-000000000000}"/>
          </ac:spMkLst>
        </pc:spChg>
        <pc:spChg chg="del">
          <ac:chgData name="Davender Arora" userId="aff70d5f780d717c" providerId="LiveId" clId="{579653E8-5397-4F58-9D8C-C62D1A55CA15}" dt="2024-05-29T08:32:27.371" v="31" actId="478"/>
          <ac:spMkLst>
            <pc:docMk/>
            <pc:sldMk cId="0" sldId="274"/>
            <ac:spMk id="10" creationId="{00000000-0000-0000-0000-000000000000}"/>
          </ac:spMkLst>
        </pc:spChg>
        <pc:spChg chg="del">
          <ac:chgData name="Davender Arora" userId="aff70d5f780d717c" providerId="LiveId" clId="{579653E8-5397-4F58-9D8C-C62D1A55CA15}" dt="2024-05-29T08:32:32.270" v="32" actId="478"/>
          <ac:spMkLst>
            <pc:docMk/>
            <pc:sldMk cId="0" sldId="274"/>
            <ac:spMk id="11" creationId="{C1C61941-1DE6-5806-2ADF-031CDDCE5F13}"/>
          </ac:spMkLst>
        </pc:spChg>
        <pc:spChg chg="del">
          <ac:chgData name="Davender Arora" userId="aff70d5f780d717c" providerId="LiveId" clId="{579653E8-5397-4F58-9D8C-C62D1A55CA15}" dt="2024-05-29T08:32:34.983" v="33" actId="478"/>
          <ac:spMkLst>
            <pc:docMk/>
            <pc:sldMk cId="0" sldId="274"/>
            <ac:spMk id="12" creationId="{41618952-E137-F344-50F0-A724B39D2DE5}"/>
          </ac:spMkLst>
        </pc:spChg>
        <pc:spChg chg="del">
          <ac:chgData name="Davender Arora" userId="aff70d5f780d717c" providerId="LiveId" clId="{579653E8-5397-4F58-9D8C-C62D1A55CA15}" dt="2024-05-29T08:32:38.166" v="34" actId="478"/>
          <ac:spMkLst>
            <pc:docMk/>
            <pc:sldMk cId="0" sldId="274"/>
            <ac:spMk id="13" creationId="{1C66A7DE-3845-1AC6-1064-AB8D60D581E9}"/>
          </ac:spMkLst>
        </pc:spChg>
        <pc:spChg chg="add mod">
          <ac:chgData name="Davender Arora" userId="aff70d5f780d717c" providerId="LiveId" clId="{579653E8-5397-4F58-9D8C-C62D1A55CA15}" dt="2024-05-29T09:23:04.783" v="380" actId="1076"/>
          <ac:spMkLst>
            <pc:docMk/>
            <pc:sldMk cId="0" sldId="274"/>
            <ac:spMk id="15" creationId="{C402E5DE-4D0F-947A-8F79-F997DADC80D0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1" creationId="{F0609AF1-6405-4DB8-44D3-506B44A536A4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2" creationId="{B52BD049-51ED-EDDC-8780-C8CF7C600821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3" creationId="{FF926A66-B204-8728-CD17-1A6E0E9C9F5E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4" creationId="{2752258E-E071-E3A2-19A9-7E6712CB1F98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5" creationId="{BBB57213-BC68-07DD-9D8E-188CA0D57822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6" creationId="{49B07396-EB13-28BD-D6E1-F22A31475EF2}"/>
          </ac:spMkLst>
        </pc:spChg>
        <pc:spChg chg="add del">
          <ac:chgData name="Davender Arora" userId="aff70d5f780d717c" providerId="LiveId" clId="{579653E8-5397-4F58-9D8C-C62D1A55CA15}" dt="2024-05-29T08:33:08.652" v="45" actId="478"/>
          <ac:spMkLst>
            <pc:docMk/>
            <pc:sldMk cId="0" sldId="274"/>
            <ac:spMk id="27" creationId="{450921B7-4A92-50D2-3B9D-A9FF6530D7E8}"/>
          </ac:spMkLst>
        </pc:spChg>
        <pc:grpChg chg="del">
          <ac:chgData name="Davender Arora" userId="aff70d5f780d717c" providerId="LiveId" clId="{579653E8-5397-4F58-9D8C-C62D1A55CA15}" dt="2024-05-29T08:30:18.744" v="28" actId="478"/>
          <ac:grpSpMkLst>
            <pc:docMk/>
            <pc:sldMk cId="0" sldId="274"/>
            <ac:grpSpMk id="8" creationId="{00000000-0000-0000-0000-000000000000}"/>
          </ac:grpSpMkLst>
        </pc:grpChg>
        <pc:graphicFrameChg chg="add mod modGraphic">
          <ac:chgData name="Davender Arora" userId="aff70d5f780d717c" providerId="LiveId" clId="{579653E8-5397-4F58-9D8C-C62D1A55CA15}" dt="2024-05-29T09:21:59.713" v="376" actId="14100"/>
          <ac:graphicFrameMkLst>
            <pc:docMk/>
            <pc:sldMk cId="0" sldId="274"/>
            <ac:graphicFrameMk id="16" creationId="{C5B42170-56D6-8CEE-D60A-A4D5DD59CE59}"/>
          </ac:graphicFrameMkLst>
        </pc:graphicFrameChg>
        <pc:graphicFrameChg chg="add mod modGraphic">
          <ac:chgData name="Davender Arora" userId="aff70d5f780d717c" providerId="LiveId" clId="{579653E8-5397-4F58-9D8C-C62D1A55CA15}" dt="2024-05-29T09:10:38.983" v="167" actId="1076"/>
          <ac:graphicFrameMkLst>
            <pc:docMk/>
            <pc:sldMk cId="0" sldId="274"/>
            <ac:graphicFrameMk id="17" creationId="{8182FD79-B2C0-596E-4922-BF9710AB9EC0}"/>
          </ac:graphicFrameMkLst>
        </pc:graphicFrameChg>
      </pc:sldChg>
      <pc:sldChg chg="modSp mod">
        <pc:chgData name="Davender Arora" userId="aff70d5f780d717c" providerId="LiveId" clId="{579653E8-5397-4F58-9D8C-C62D1A55CA15}" dt="2024-05-29T08:29:06.817" v="26" actId="20577"/>
        <pc:sldMkLst>
          <pc:docMk/>
          <pc:sldMk cId="0" sldId="280"/>
        </pc:sldMkLst>
        <pc:spChg chg="mod">
          <ac:chgData name="Davender Arora" userId="aff70d5f780d717c" providerId="LiveId" clId="{579653E8-5397-4F58-9D8C-C62D1A55CA15}" dt="2024-05-29T08:29:06.817" v="26" actId="20577"/>
          <ac:spMkLst>
            <pc:docMk/>
            <pc:sldMk cId="0" sldId="280"/>
            <ac:spMk id="11" creationId="{414C75CD-ED88-6D38-FBD2-8138053BA034}"/>
          </ac:spMkLst>
        </pc:spChg>
      </pc:sldChg>
      <pc:sldChg chg="modSp mod">
        <pc:chgData name="Davender Arora" userId="aff70d5f780d717c" providerId="LiveId" clId="{579653E8-5397-4F58-9D8C-C62D1A55CA15}" dt="2024-05-29T08:24:16.254" v="3" actId="1076"/>
        <pc:sldMkLst>
          <pc:docMk/>
          <pc:sldMk cId="0" sldId="412"/>
        </pc:sldMkLst>
        <pc:spChg chg="mod">
          <ac:chgData name="Davender Arora" userId="aff70d5f780d717c" providerId="LiveId" clId="{579653E8-5397-4F58-9D8C-C62D1A55CA15}" dt="2024-05-29T08:24:07.740" v="2" actId="1076"/>
          <ac:spMkLst>
            <pc:docMk/>
            <pc:sldMk cId="0" sldId="412"/>
            <ac:spMk id="5" creationId="{00000000-0000-0000-0000-000000000000}"/>
          </ac:spMkLst>
        </pc:spChg>
        <pc:spChg chg="mod">
          <ac:chgData name="Davender Arora" userId="aff70d5f780d717c" providerId="LiveId" clId="{579653E8-5397-4F58-9D8C-C62D1A55CA15}" dt="2024-05-29T08:24:16.254" v="3" actId="1076"/>
          <ac:spMkLst>
            <pc:docMk/>
            <pc:sldMk cId="0" sldId="412"/>
            <ac:spMk id="6" creationId="{00000000-0000-0000-0000-000000000000}"/>
          </ac:spMkLst>
        </pc:spChg>
      </pc:sldChg>
      <pc:sldChg chg="add ord setBg">
        <pc:chgData name="Davender Arora" userId="aff70d5f780d717c" providerId="LiveId" clId="{579653E8-5397-4F58-9D8C-C62D1A55CA15}" dt="2024-05-29T08:26:32.682" v="8"/>
        <pc:sldMkLst>
          <pc:docMk/>
          <pc:sldMk cId="0" sldId="418"/>
        </pc:sldMkLst>
      </pc:sldChg>
      <pc:sldChg chg="add ord">
        <pc:chgData name="Davender Arora" userId="aff70d5f780d717c" providerId="LiveId" clId="{579653E8-5397-4F58-9D8C-C62D1A55CA15}" dt="2024-05-29T08:28:06.965" v="18"/>
        <pc:sldMkLst>
          <pc:docMk/>
          <pc:sldMk cId="921796121" sldId="423"/>
        </pc:sldMkLst>
      </pc:sldChg>
      <pc:sldChg chg="add">
        <pc:chgData name="Davender Arora" userId="aff70d5f780d717c" providerId="LiveId" clId="{579653E8-5397-4F58-9D8C-C62D1A55CA15}" dt="2024-05-29T08:27:21.689" v="12"/>
        <pc:sldMkLst>
          <pc:docMk/>
          <pc:sldMk cId="627248711" sldId="432"/>
        </pc:sldMkLst>
      </pc:sldChg>
      <pc:sldChg chg="add">
        <pc:chgData name="Davender Arora" userId="aff70d5f780d717c" providerId="LiveId" clId="{579653E8-5397-4F58-9D8C-C62D1A55CA15}" dt="2024-05-29T08:29:36.301" v="27" actId="2890"/>
        <pc:sldMkLst>
          <pc:docMk/>
          <pc:sldMk cId="3109154437" sldId="433"/>
        </pc:sldMkLst>
      </pc:sldChg>
      <pc:sldChg chg="addSp delSp modSp add del mod">
        <pc:chgData name="Davender Arora" userId="aff70d5f780d717c" providerId="LiveId" clId="{579653E8-5397-4F58-9D8C-C62D1A55CA15}" dt="2024-05-29T09:07:37.495" v="78" actId="2696"/>
        <pc:sldMkLst>
          <pc:docMk/>
          <pc:sldMk cId="1226655644" sldId="434"/>
        </pc:sldMkLst>
        <pc:graphicFrameChg chg="add mod">
          <ac:chgData name="Davender Arora" userId="aff70d5f780d717c" providerId="LiveId" clId="{579653E8-5397-4F58-9D8C-C62D1A55CA15}" dt="2024-05-29T08:38:53.818" v="58" actId="14100"/>
          <ac:graphicFrameMkLst>
            <pc:docMk/>
            <pc:sldMk cId="1226655644" sldId="434"/>
            <ac:graphicFrameMk id="4" creationId="{898B54A1-4818-71D6-4195-0A061FCAC5C0}"/>
          </ac:graphicFrameMkLst>
        </pc:graphicFrameChg>
        <pc:graphicFrameChg chg="del">
          <ac:chgData name="Davender Arora" userId="aff70d5f780d717c" providerId="LiveId" clId="{579653E8-5397-4F58-9D8C-C62D1A55CA15}" dt="2024-05-29T08:38:47.131" v="55" actId="478"/>
          <ac:graphicFrameMkLst>
            <pc:docMk/>
            <pc:sldMk cId="1226655644" sldId="434"/>
            <ac:graphicFrameMk id="16" creationId="{C5B42170-56D6-8CEE-D60A-A4D5DD59CE5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E0EC-9C26-4125-B636-683F4580466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02164DF-2AF1-41DF-9398-1D3E8288F0AA}">
      <dgm:prSet custT="1"/>
      <dgm:spPr/>
      <dgm:t>
        <a:bodyPr/>
        <a:lstStyle/>
        <a:p>
          <a:pPr rtl="0"/>
          <a:r>
            <a:rPr lang="en-IN" sz="2000" b="1" dirty="0">
              <a:latin typeface="Segoe UI" panose="020B0502040204020203" pitchFamily="34" charset="0"/>
              <a:cs typeface="Segoe UI" panose="020B0502040204020203" pitchFamily="34" charset="0"/>
            </a:rPr>
            <a:t>Own Training Institute duly recognised by State Govt under PSARA; More stress on the following aspects :-</a:t>
          </a:r>
          <a:endParaRPr lang="en-IN" sz="20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E921A2E-3019-45A8-AA39-6B212F128768}" type="parTrans" cxnId="{B426518C-1415-4A0A-ACA0-79AE318C13BD}">
      <dgm:prSet/>
      <dgm:spPr/>
      <dgm:t>
        <a:bodyPr/>
        <a:lstStyle/>
        <a:p>
          <a:endParaRPr lang="en-IN"/>
        </a:p>
      </dgm:t>
    </dgm:pt>
    <dgm:pt modelId="{7906368F-9065-4CE1-BD66-C37E16E76AD8}" type="sibTrans" cxnId="{B426518C-1415-4A0A-ACA0-79AE318C13BD}">
      <dgm:prSet/>
      <dgm:spPr/>
      <dgm:t>
        <a:bodyPr/>
        <a:lstStyle/>
        <a:p>
          <a:endParaRPr lang="en-IN"/>
        </a:p>
      </dgm:t>
    </dgm:pt>
    <dgm:pt modelId="{41496294-202A-4E15-9659-78F2A23D49D6}">
      <dgm:prSet custT="1"/>
      <dgm:spPr/>
      <dgm:t>
        <a:bodyPr/>
        <a:lstStyle/>
        <a:p>
          <a:pPr rtl="0"/>
          <a:r>
            <a:rPr lang="en-IN" sz="1800" b="1" dirty="0">
              <a:latin typeface="Segoe UI" panose="020B0502040204020203" pitchFamily="34" charset="0"/>
              <a:cs typeface="Segoe UI" panose="020B0502040204020203" pitchFamily="34" charset="0"/>
            </a:rPr>
            <a:t>Innovative Training.</a:t>
          </a:r>
          <a:endParaRPr lang="en-IN" sz="18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DBC8D3E-A1EC-4447-9E61-144E7BB7454F}" type="parTrans" cxnId="{4544D4BA-4581-414D-A3E1-1F73D3C21D5E}">
      <dgm:prSet/>
      <dgm:spPr/>
      <dgm:t>
        <a:bodyPr/>
        <a:lstStyle/>
        <a:p>
          <a:endParaRPr lang="en-IN"/>
        </a:p>
      </dgm:t>
    </dgm:pt>
    <dgm:pt modelId="{B159E8D3-B3CC-4236-AAA3-49CC59774839}" type="sibTrans" cxnId="{4544D4BA-4581-414D-A3E1-1F73D3C21D5E}">
      <dgm:prSet/>
      <dgm:spPr/>
      <dgm:t>
        <a:bodyPr/>
        <a:lstStyle/>
        <a:p>
          <a:endParaRPr lang="en-IN"/>
        </a:p>
      </dgm:t>
    </dgm:pt>
    <dgm:pt modelId="{B90AB34E-F589-4A6B-8410-734C89448587}">
      <dgm:prSet custT="1"/>
      <dgm:spPr/>
      <dgm:t>
        <a:bodyPr/>
        <a:lstStyle/>
        <a:p>
          <a:pPr rtl="0"/>
          <a:r>
            <a:rPr lang="en-IN" sz="1800" b="1" dirty="0">
              <a:latin typeface="Segoe UI" panose="020B0502040204020203" pitchFamily="34" charset="0"/>
              <a:cs typeface="Segoe UI" panose="020B0502040204020203" pitchFamily="34" charset="0"/>
            </a:rPr>
            <a:t>Result Based Training.</a:t>
          </a:r>
        </a:p>
      </dgm:t>
    </dgm:pt>
    <dgm:pt modelId="{70842B69-6FCB-4038-8120-129EF84B198E}" type="parTrans" cxnId="{12198A8E-87DC-46AF-B099-6818067FB370}">
      <dgm:prSet/>
      <dgm:spPr/>
      <dgm:t>
        <a:bodyPr/>
        <a:lstStyle/>
        <a:p>
          <a:endParaRPr lang="en-IN"/>
        </a:p>
      </dgm:t>
    </dgm:pt>
    <dgm:pt modelId="{61DAC2E2-9785-4C60-8D3B-4A5392CABE0A}" type="sibTrans" cxnId="{12198A8E-87DC-46AF-B099-6818067FB370}">
      <dgm:prSet/>
      <dgm:spPr/>
      <dgm:t>
        <a:bodyPr/>
        <a:lstStyle/>
        <a:p>
          <a:endParaRPr lang="en-IN"/>
        </a:p>
      </dgm:t>
    </dgm:pt>
    <dgm:pt modelId="{2552DF2D-E204-4640-987F-D5D8D9F2C5B9}">
      <dgm:prSet custT="1"/>
      <dgm:spPr/>
      <dgm:t>
        <a:bodyPr/>
        <a:lstStyle/>
        <a:p>
          <a:pPr rtl="0"/>
          <a:r>
            <a:rPr lang="en-IN" sz="1800" b="1" dirty="0">
              <a:latin typeface="Segoe UI" panose="020B0502040204020203" pitchFamily="34" charset="0"/>
              <a:cs typeface="Segoe UI" panose="020B0502040204020203" pitchFamily="34" charset="0"/>
            </a:rPr>
            <a:t>On-Job Training.</a:t>
          </a:r>
          <a:endParaRPr lang="en-IN" sz="18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AC9BCF1-6C43-466A-8849-51019608F850}" type="parTrans" cxnId="{A7B94C10-EF54-423F-905A-6B539CBFDB6F}">
      <dgm:prSet/>
      <dgm:spPr/>
      <dgm:t>
        <a:bodyPr/>
        <a:lstStyle/>
        <a:p>
          <a:endParaRPr lang="en-IN"/>
        </a:p>
      </dgm:t>
    </dgm:pt>
    <dgm:pt modelId="{00EC2160-2AFE-49F3-9828-2D3BB5D99BFE}" type="sibTrans" cxnId="{A7B94C10-EF54-423F-905A-6B539CBFDB6F}">
      <dgm:prSet/>
      <dgm:spPr/>
      <dgm:t>
        <a:bodyPr/>
        <a:lstStyle/>
        <a:p>
          <a:endParaRPr lang="en-IN"/>
        </a:p>
      </dgm:t>
    </dgm:pt>
    <dgm:pt modelId="{AB6D0444-B139-4C4D-A933-B21FE1FC409D}">
      <dgm:prSet custT="1"/>
      <dgm:spPr/>
      <dgm:t>
        <a:bodyPr/>
        <a:lstStyle/>
        <a:p>
          <a:pPr rtl="0"/>
          <a:r>
            <a:rPr lang="en-IN" sz="1800" b="1" dirty="0">
              <a:latin typeface="Segoe UI" panose="020B0502040204020203" pitchFamily="34" charset="0"/>
              <a:cs typeface="Segoe UI" panose="020B0502040204020203" pitchFamily="34" charset="0"/>
            </a:rPr>
            <a:t>Measurement of Effectiveness of Training.</a:t>
          </a:r>
          <a:endParaRPr lang="en-IN" sz="18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F942FB4-CF0F-427C-9D44-C24E8FE59DEF}" type="parTrans" cxnId="{A9F3D2E0-67E3-4C9E-9CD6-FE2DE9FA668C}">
      <dgm:prSet/>
      <dgm:spPr/>
      <dgm:t>
        <a:bodyPr/>
        <a:lstStyle/>
        <a:p>
          <a:endParaRPr lang="en-IN"/>
        </a:p>
      </dgm:t>
    </dgm:pt>
    <dgm:pt modelId="{02CE6229-7E83-4EA2-A41F-2566D728FB09}" type="sibTrans" cxnId="{A9F3D2E0-67E3-4C9E-9CD6-FE2DE9FA668C}">
      <dgm:prSet/>
      <dgm:spPr/>
      <dgm:t>
        <a:bodyPr/>
        <a:lstStyle/>
        <a:p>
          <a:endParaRPr lang="en-IN"/>
        </a:p>
      </dgm:t>
    </dgm:pt>
    <dgm:pt modelId="{6F489D83-DDF9-4533-B2B9-7130F9E39829}">
      <dgm:prSet custT="1"/>
      <dgm:spPr/>
      <dgm:t>
        <a:bodyPr/>
        <a:lstStyle/>
        <a:p>
          <a:pPr rtl="0"/>
          <a:r>
            <a:rPr lang="en-IN" sz="1800" b="1" dirty="0">
              <a:latin typeface="Segoe UI" panose="020B0502040204020203" pitchFamily="34" charset="0"/>
              <a:cs typeface="Segoe UI" panose="020B0502040204020203" pitchFamily="34" charset="0"/>
            </a:rPr>
            <a:t>Training More than a product demonstration</a:t>
          </a:r>
          <a:r>
            <a:rPr lang="en-IN" sz="1800" b="0" dirty="0">
              <a:latin typeface="Segoe UI" panose="020B0502040204020203" pitchFamily="34" charset="0"/>
              <a:cs typeface="Segoe UI" panose="020B0502040204020203" pitchFamily="34" charset="0"/>
            </a:rPr>
            <a:t>.</a:t>
          </a:r>
          <a:endParaRPr lang="en-IN" sz="18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29491B1-88B3-4B8D-8BB1-87CC97248D14}" type="parTrans" cxnId="{A9299276-9A3A-4F95-8977-AE1D49926DF8}">
      <dgm:prSet/>
      <dgm:spPr/>
      <dgm:t>
        <a:bodyPr/>
        <a:lstStyle/>
        <a:p>
          <a:endParaRPr lang="en-IN"/>
        </a:p>
      </dgm:t>
    </dgm:pt>
    <dgm:pt modelId="{21A9BA9F-FFB0-4FC7-93AF-0A96229048C3}" type="sibTrans" cxnId="{A9299276-9A3A-4F95-8977-AE1D49926DF8}">
      <dgm:prSet/>
      <dgm:spPr/>
      <dgm:t>
        <a:bodyPr/>
        <a:lstStyle/>
        <a:p>
          <a:endParaRPr lang="en-IN"/>
        </a:p>
      </dgm:t>
    </dgm:pt>
    <dgm:pt modelId="{E51ADF3D-172F-4BF2-9417-8083476FBCAA}" type="pres">
      <dgm:prSet presAssocID="{A824E0EC-9C26-4125-B636-683F4580466F}" presName="compositeShape" presStyleCnt="0">
        <dgm:presLayoutVars>
          <dgm:dir/>
          <dgm:resizeHandles/>
        </dgm:presLayoutVars>
      </dgm:prSet>
      <dgm:spPr/>
    </dgm:pt>
    <dgm:pt modelId="{A47F14C2-1C39-41C1-B2DD-FA3B1EC7EF8D}" type="pres">
      <dgm:prSet presAssocID="{A824E0EC-9C26-4125-B636-683F4580466F}" presName="pyramid" presStyleLbl="node1" presStyleIdx="0" presStyleCnt="1" custScaleX="94789" custScaleY="81579" custLinFactNeighborX="5770" custLinFactNeighborY="4598"/>
      <dgm:spPr/>
    </dgm:pt>
    <dgm:pt modelId="{44D250B9-C96B-404B-A0C2-27F0CB70C0D7}" type="pres">
      <dgm:prSet presAssocID="{A824E0EC-9C26-4125-B636-683F4580466F}" presName="theList" presStyleCnt="0"/>
      <dgm:spPr/>
    </dgm:pt>
    <dgm:pt modelId="{46B41961-BEBC-404F-A571-23892654BA7B}" type="pres">
      <dgm:prSet presAssocID="{102164DF-2AF1-41DF-9398-1D3E8288F0AA}" presName="aNode" presStyleLbl="fgAcc1" presStyleIdx="0" presStyleCnt="6" custScaleX="228634" custScaleY="122791" custLinFactY="-75192" custLinFactNeighborX="-4299" custLinFactNeighborY="-100000">
        <dgm:presLayoutVars>
          <dgm:bulletEnabled val="1"/>
        </dgm:presLayoutVars>
      </dgm:prSet>
      <dgm:spPr/>
    </dgm:pt>
    <dgm:pt modelId="{1D76E273-DF5D-44F1-8F50-B9412E294181}" type="pres">
      <dgm:prSet presAssocID="{102164DF-2AF1-41DF-9398-1D3E8288F0AA}" presName="aSpace" presStyleCnt="0"/>
      <dgm:spPr/>
    </dgm:pt>
    <dgm:pt modelId="{DE5881BA-9775-4341-BEC5-1CF5130D78FF}" type="pres">
      <dgm:prSet presAssocID="{41496294-202A-4E15-9659-78F2A23D49D6}" presName="aNode" presStyleLbl="fgAcc1" presStyleIdx="1" presStyleCnt="6" custScaleY="100000" custLinFactNeighborX="13242" custLinFactNeighborY="30562">
        <dgm:presLayoutVars>
          <dgm:bulletEnabled val="1"/>
        </dgm:presLayoutVars>
      </dgm:prSet>
      <dgm:spPr/>
    </dgm:pt>
    <dgm:pt modelId="{D968DD53-F923-4567-85DC-73FD9A494A9C}" type="pres">
      <dgm:prSet presAssocID="{41496294-202A-4E15-9659-78F2A23D49D6}" presName="aSpace" presStyleCnt="0"/>
      <dgm:spPr/>
    </dgm:pt>
    <dgm:pt modelId="{3D17CB8A-79CF-4D12-99BB-AF1378B17DF7}" type="pres">
      <dgm:prSet presAssocID="{B90AB34E-F589-4A6B-8410-734C89448587}" presName="aNode" presStyleLbl="fgAcc1" presStyleIdx="2" presStyleCnt="6" custLinFactNeighborX="13578" custLinFactNeighborY="91686">
        <dgm:presLayoutVars>
          <dgm:bulletEnabled val="1"/>
        </dgm:presLayoutVars>
      </dgm:prSet>
      <dgm:spPr/>
    </dgm:pt>
    <dgm:pt modelId="{CAF698A8-0DC3-48A6-9B3E-A85F3B25D403}" type="pres">
      <dgm:prSet presAssocID="{B90AB34E-F589-4A6B-8410-734C89448587}" presName="aSpace" presStyleCnt="0"/>
      <dgm:spPr/>
    </dgm:pt>
    <dgm:pt modelId="{F47E10F3-C0B7-47C4-BF02-7BE0116A0450}" type="pres">
      <dgm:prSet presAssocID="{2552DF2D-E204-4640-987F-D5D8D9F2C5B9}" presName="aNode" presStyleLbl="fgAcc1" presStyleIdx="3" presStyleCnt="6" custScaleY="97183" custLinFactY="2781" custLinFactNeighborX="14250" custLinFactNeighborY="100000">
        <dgm:presLayoutVars>
          <dgm:bulletEnabled val="1"/>
        </dgm:presLayoutVars>
      </dgm:prSet>
      <dgm:spPr/>
    </dgm:pt>
    <dgm:pt modelId="{2AAF08D9-73C7-4F45-A6E3-F6F7DA217662}" type="pres">
      <dgm:prSet presAssocID="{2552DF2D-E204-4640-987F-D5D8D9F2C5B9}" presName="aSpace" presStyleCnt="0"/>
      <dgm:spPr/>
    </dgm:pt>
    <dgm:pt modelId="{6BF3806D-FF14-41C9-8233-824660B90377}" type="pres">
      <dgm:prSet presAssocID="{AB6D0444-B139-4C4D-A933-B21FE1FC409D}" presName="aNode" presStyleLbl="fgAcc1" presStyleIdx="4" presStyleCnt="6" custLinFactY="4691" custLinFactNeighborX="13914" custLinFactNeighborY="100000">
        <dgm:presLayoutVars>
          <dgm:bulletEnabled val="1"/>
        </dgm:presLayoutVars>
      </dgm:prSet>
      <dgm:spPr/>
    </dgm:pt>
    <dgm:pt modelId="{26B287D1-E29C-44E1-84C0-3610273CE00E}" type="pres">
      <dgm:prSet presAssocID="{AB6D0444-B139-4C4D-A933-B21FE1FC409D}" presName="aSpace" presStyleCnt="0"/>
      <dgm:spPr/>
    </dgm:pt>
    <dgm:pt modelId="{DB08823D-D12F-43F2-8DF1-7DEBBAA68182}" type="pres">
      <dgm:prSet presAssocID="{6F489D83-DDF9-4533-B2B9-7130F9E39829}" presName="aNode" presStyleLbl="fgAcc1" presStyleIdx="5" presStyleCnt="6" custLinFactY="19971" custLinFactNeighborX="13914" custLinFactNeighborY="100000">
        <dgm:presLayoutVars>
          <dgm:bulletEnabled val="1"/>
        </dgm:presLayoutVars>
      </dgm:prSet>
      <dgm:spPr/>
    </dgm:pt>
    <dgm:pt modelId="{26AFB291-84FB-4A45-A5E1-C22FAE27F5B3}" type="pres">
      <dgm:prSet presAssocID="{6F489D83-DDF9-4533-B2B9-7130F9E39829}" presName="aSpace" presStyleCnt="0"/>
      <dgm:spPr/>
    </dgm:pt>
  </dgm:ptLst>
  <dgm:cxnLst>
    <dgm:cxn modelId="{FD90820C-B7E3-49B2-A6EF-C71F7FC6D5D8}" type="presOf" srcId="{102164DF-2AF1-41DF-9398-1D3E8288F0AA}" destId="{46B41961-BEBC-404F-A571-23892654BA7B}" srcOrd="0" destOrd="0" presId="urn:microsoft.com/office/officeart/2005/8/layout/pyramid2"/>
    <dgm:cxn modelId="{A7B94C10-EF54-423F-905A-6B539CBFDB6F}" srcId="{A824E0EC-9C26-4125-B636-683F4580466F}" destId="{2552DF2D-E204-4640-987F-D5D8D9F2C5B9}" srcOrd="3" destOrd="0" parTransId="{CAC9BCF1-6C43-466A-8849-51019608F850}" sibTransId="{00EC2160-2AFE-49F3-9828-2D3BB5D99BFE}"/>
    <dgm:cxn modelId="{DCD38816-DF21-4B1C-9A20-39BEB4562E5F}" type="presOf" srcId="{A824E0EC-9C26-4125-B636-683F4580466F}" destId="{E51ADF3D-172F-4BF2-9417-8083476FBCAA}" srcOrd="0" destOrd="0" presId="urn:microsoft.com/office/officeart/2005/8/layout/pyramid2"/>
    <dgm:cxn modelId="{B50D2124-62EA-48B9-9A7A-BB05C6814386}" type="presOf" srcId="{B90AB34E-F589-4A6B-8410-734C89448587}" destId="{3D17CB8A-79CF-4D12-99BB-AF1378B17DF7}" srcOrd="0" destOrd="0" presId="urn:microsoft.com/office/officeart/2005/8/layout/pyramid2"/>
    <dgm:cxn modelId="{817B4760-4145-4CB6-8AA6-9868E25BF69B}" type="presOf" srcId="{41496294-202A-4E15-9659-78F2A23D49D6}" destId="{DE5881BA-9775-4341-BEC5-1CF5130D78FF}" srcOrd="0" destOrd="0" presId="urn:microsoft.com/office/officeart/2005/8/layout/pyramid2"/>
    <dgm:cxn modelId="{61901570-BA87-484F-B048-C98EE7B3C7B2}" type="presOf" srcId="{2552DF2D-E204-4640-987F-D5D8D9F2C5B9}" destId="{F47E10F3-C0B7-47C4-BF02-7BE0116A0450}" srcOrd="0" destOrd="0" presId="urn:microsoft.com/office/officeart/2005/8/layout/pyramid2"/>
    <dgm:cxn modelId="{A9299276-9A3A-4F95-8977-AE1D49926DF8}" srcId="{A824E0EC-9C26-4125-B636-683F4580466F}" destId="{6F489D83-DDF9-4533-B2B9-7130F9E39829}" srcOrd="5" destOrd="0" parTransId="{D29491B1-88B3-4B8D-8BB1-87CC97248D14}" sibTransId="{21A9BA9F-FFB0-4FC7-93AF-0A96229048C3}"/>
    <dgm:cxn modelId="{B426518C-1415-4A0A-ACA0-79AE318C13BD}" srcId="{A824E0EC-9C26-4125-B636-683F4580466F}" destId="{102164DF-2AF1-41DF-9398-1D3E8288F0AA}" srcOrd="0" destOrd="0" parTransId="{9E921A2E-3019-45A8-AA39-6B212F128768}" sibTransId="{7906368F-9065-4CE1-BD66-C37E16E76AD8}"/>
    <dgm:cxn modelId="{12198A8E-87DC-46AF-B099-6818067FB370}" srcId="{A824E0EC-9C26-4125-B636-683F4580466F}" destId="{B90AB34E-F589-4A6B-8410-734C89448587}" srcOrd="2" destOrd="0" parTransId="{70842B69-6FCB-4038-8120-129EF84B198E}" sibTransId="{61DAC2E2-9785-4C60-8D3B-4A5392CABE0A}"/>
    <dgm:cxn modelId="{A2CFB99A-1C89-4F57-A10D-220217B9F976}" type="presOf" srcId="{6F489D83-DDF9-4533-B2B9-7130F9E39829}" destId="{DB08823D-D12F-43F2-8DF1-7DEBBAA68182}" srcOrd="0" destOrd="0" presId="urn:microsoft.com/office/officeart/2005/8/layout/pyramid2"/>
    <dgm:cxn modelId="{4544D4BA-4581-414D-A3E1-1F73D3C21D5E}" srcId="{A824E0EC-9C26-4125-B636-683F4580466F}" destId="{41496294-202A-4E15-9659-78F2A23D49D6}" srcOrd="1" destOrd="0" parTransId="{5DBC8D3E-A1EC-4447-9E61-144E7BB7454F}" sibTransId="{B159E8D3-B3CC-4236-AAA3-49CC59774839}"/>
    <dgm:cxn modelId="{13EF1ED3-23B6-4CA6-90FF-B80DCC3A487C}" type="presOf" srcId="{AB6D0444-B139-4C4D-A933-B21FE1FC409D}" destId="{6BF3806D-FF14-41C9-8233-824660B90377}" srcOrd="0" destOrd="0" presId="urn:microsoft.com/office/officeart/2005/8/layout/pyramid2"/>
    <dgm:cxn modelId="{A9F3D2E0-67E3-4C9E-9CD6-FE2DE9FA668C}" srcId="{A824E0EC-9C26-4125-B636-683F4580466F}" destId="{AB6D0444-B139-4C4D-A933-B21FE1FC409D}" srcOrd="4" destOrd="0" parTransId="{7F942FB4-CF0F-427C-9D44-C24E8FE59DEF}" sibTransId="{02CE6229-7E83-4EA2-A41F-2566D728FB09}"/>
    <dgm:cxn modelId="{5EFA3D64-E23A-4ED3-9D5A-151968386FCA}" type="presParOf" srcId="{E51ADF3D-172F-4BF2-9417-8083476FBCAA}" destId="{A47F14C2-1C39-41C1-B2DD-FA3B1EC7EF8D}" srcOrd="0" destOrd="0" presId="urn:microsoft.com/office/officeart/2005/8/layout/pyramid2"/>
    <dgm:cxn modelId="{097DEBBD-F362-4115-BC4D-A3DA4162D14F}" type="presParOf" srcId="{E51ADF3D-172F-4BF2-9417-8083476FBCAA}" destId="{44D250B9-C96B-404B-A0C2-27F0CB70C0D7}" srcOrd="1" destOrd="0" presId="urn:microsoft.com/office/officeart/2005/8/layout/pyramid2"/>
    <dgm:cxn modelId="{5B0A6F38-C358-4194-9B8B-DEBADA6B7485}" type="presParOf" srcId="{44D250B9-C96B-404B-A0C2-27F0CB70C0D7}" destId="{46B41961-BEBC-404F-A571-23892654BA7B}" srcOrd="0" destOrd="0" presId="urn:microsoft.com/office/officeart/2005/8/layout/pyramid2"/>
    <dgm:cxn modelId="{F9CBA5BF-0DE3-440D-8051-9B7929C52C7E}" type="presParOf" srcId="{44D250B9-C96B-404B-A0C2-27F0CB70C0D7}" destId="{1D76E273-DF5D-44F1-8F50-B9412E294181}" srcOrd="1" destOrd="0" presId="urn:microsoft.com/office/officeart/2005/8/layout/pyramid2"/>
    <dgm:cxn modelId="{4A891272-6376-4884-9B88-4E80C00EF8DF}" type="presParOf" srcId="{44D250B9-C96B-404B-A0C2-27F0CB70C0D7}" destId="{DE5881BA-9775-4341-BEC5-1CF5130D78FF}" srcOrd="2" destOrd="0" presId="urn:microsoft.com/office/officeart/2005/8/layout/pyramid2"/>
    <dgm:cxn modelId="{A2887D5A-D068-4D1E-AA49-AE6C08F40FC0}" type="presParOf" srcId="{44D250B9-C96B-404B-A0C2-27F0CB70C0D7}" destId="{D968DD53-F923-4567-85DC-73FD9A494A9C}" srcOrd="3" destOrd="0" presId="urn:microsoft.com/office/officeart/2005/8/layout/pyramid2"/>
    <dgm:cxn modelId="{B7246557-566D-475F-AB0A-3C1DF9164CD2}" type="presParOf" srcId="{44D250B9-C96B-404B-A0C2-27F0CB70C0D7}" destId="{3D17CB8A-79CF-4D12-99BB-AF1378B17DF7}" srcOrd="4" destOrd="0" presId="urn:microsoft.com/office/officeart/2005/8/layout/pyramid2"/>
    <dgm:cxn modelId="{427BA5AD-7CFF-4C99-B4CF-D0D9421F944F}" type="presParOf" srcId="{44D250B9-C96B-404B-A0C2-27F0CB70C0D7}" destId="{CAF698A8-0DC3-48A6-9B3E-A85F3B25D403}" srcOrd="5" destOrd="0" presId="urn:microsoft.com/office/officeart/2005/8/layout/pyramid2"/>
    <dgm:cxn modelId="{E4909708-047D-4CBE-A7DD-DE1453D560E1}" type="presParOf" srcId="{44D250B9-C96B-404B-A0C2-27F0CB70C0D7}" destId="{F47E10F3-C0B7-47C4-BF02-7BE0116A0450}" srcOrd="6" destOrd="0" presId="urn:microsoft.com/office/officeart/2005/8/layout/pyramid2"/>
    <dgm:cxn modelId="{D9CE9F2D-3B26-4B73-B571-090FB4B7821C}" type="presParOf" srcId="{44D250B9-C96B-404B-A0C2-27F0CB70C0D7}" destId="{2AAF08D9-73C7-4F45-A6E3-F6F7DA217662}" srcOrd="7" destOrd="0" presId="urn:microsoft.com/office/officeart/2005/8/layout/pyramid2"/>
    <dgm:cxn modelId="{A0D945CA-F65C-4AB7-8843-73203399CC08}" type="presParOf" srcId="{44D250B9-C96B-404B-A0C2-27F0CB70C0D7}" destId="{6BF3806D-FF14-41C9-8233-824660B90377}" srcOrd="8" destOrd="0" presId="urn:microsoft.com/office/officeart/2005/8/layout/pyramid2"/>
    <dgm:cxn modelId="{1F9A0F56-56E7-47A5-B6FE-7FAFA5A45F66}" type="presParOf" srcId="{44D250B9-C96B-404B-A0C2-27F0CB70C0D7}" destId="{26B287D1-E29C-44E1-84C0-3610273CE00E}" srcOrd="9" destOrd="0" presId="urn:microsoft.com/office/officeart/2005/8/layout/pyramid2"/>
    <dgm:cxn modelId="{33AD1BA5-3DB6-434B-AB41-2D087C31D9BD}" type="presParOf" srcId="{44D250B9-C96B-404B-A0C2-27F0CB70C0D7}" destId="{DB08823D-D12F-43F2-8DF1-7DEBBAA68182}" srcOrd="10" destOrd="0" presId="urn:microsoft.com/office/officeart/2005/8/layout/pyramid2"/>
    <dgm:cxn modelId="{E587CE9F-C0EE-46FC-AC4E-34C3FAE43C3D}" type="presParOf" srcId="{44D250B9-C96B-404B-A0C2-27F0CB70C0D7}" destId="{26AFB291-84FB-4A45-A5E1-C22FAE27F5B3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7F14C2-1C39-41C1-B2DD-FA3B1EC7EF8D}">
      <dsp:nvSpPr>
        <dsp:cNvPr id="0" name=""/>
        <dsp:cNvSpPr/>
      </dsp:nvSpPr>
      <dsp:spPr>
        <a:xfrm>
          <a:off x="101844" y="923807"/>
          <a:ext cx="6341511" cy="545774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41961-BEBC-404F-A571-23892654BA7B}">
      <dsp:nvSpPr>
        <dsp:cNvPr id="0" name=""/>
        <dsp:cNvSpPr/>
      </dsp:nvSpPr>
      <dsp:spPr>
        <a:xfrm>
          <a:off x="0" y="0"/>
          <a:ext cx="9942348" cy="9441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latin typeface="Segoe UI" panose="020B0502040204020203" pitchFamily="34" charset="0"/>
              <a:cs typeface="Segoe UI" panose="020B0502040204020203" pitchFamily="34" charset="0"/>
            </a:rPr>
            <a:t>Own Training Institute duly recognised by State Govt under PSARA; More stress on the following aspects :-</a:t>
          </a:r>
          <a:endParaRPr lang="en-IN" sz="20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6088" y="46088"/>
        <a:ext cx="9850172" cy="851933"/>
      </dsp:txXfrm>
    </dsp:sp>
    <dsp:sp modelId="{DE5881BA-9775-4341-BEC5-1CF5130D78FF}">
      <dsp:nvSpPr>
        <dsp:cNvPr id="0" name=""/>
        <dsp:cNvSpPr/>
      </dsp:nvSpPr>
      <dsp:spPr>
        <a:xfrm>
          <a:off x="3462418" y="1742917"/>
          <a:ext cx="4348587" cy="7688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Segoe UI" panose="020B0502040204020203" pitchFamily="34" charset="0"/>
              <a:cs typeface="Segoe UI" panose="020B0502040204020203" pitchFamily="34" charset="0"/>
            </a:rPr>
            <a:t>Innovative Training.</a:t>
          </a:r>
          <a:endParaRPr lang="en-IN" sz="18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499951" y="1780450"/>
        <a:ext cx="4273521" cy="693809"/>
      </dsp:txXfrm>
    </dsp:sp>
    <dsp:sp modelId="{3D17CB8A-79CF-4D12-99BB-AF1378B17DF7}">
      <dsp:nvSpPr>
        <dsp:cNvPr id="0" name=""/>
        <dsp:cNvSpPr/>
      </dsp:nvSpPr>
      <dsp:spPr>
        <a:xfrm>
          <a:off x="3477030" y="2666648"/>
          <a:ext cx="4348587" cy="7688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Segoe UI" panose="020B0502040204020203" pitchFamily="34" charset="0"/>
              <a:cs typeface="Segoe UI" panose="020B0502040204020203" pitchFamily="34" charset="0"/>
            </a:rPr>
            <a:t>Result Based Training.</a:t>
          </a:r>
        </a:p>
      </dsp:txBody>
      <dsp:txXfrm>
        <a:off x="3514563" y="2704181"/>
        <a:ext cx="4273521" cy="693809"/>
      </dsp:txXfrm>
    </dsp:sp>
    <dsp:sp modelId="{F47E10F3-C0B7-47C4-BF02-7BE0116A0450}">
      <dsp:nvSpPr>
        <dsp:cNvPr id="0" name=""/>
        <dsp:cNvSpPr/>
      </dsp:nvSpPr>
      <dsp:spPr>
        <a:xfrm>
          <a:off x="3506252" y="3561005"/>
          <a:ext cx="4348587" cy="74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Segoe UI" panose="020B0502040204020203" pitchFamily="34" charset="0"/>
              <a:cs typeface="Segoe UI" panose="020B0502040204020203" pitchFamily="34" charset="0"/>
            </a:rPr>
            <a:t>On-Job Training.</a:t>
          </a:r>
          <a:endParaRPr lang="en-IN" sz="18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542728" y="3597481"/>
        <a:ext cx="4275635" cy="674263"/>
      </dsp:txXfrm>
    </dsp:sp>
    <dsp:sp modelId="{6BF3806D-FF14-41C9-8233-824660B90377}">
      <dsp:nvSpPr>
        <dsp:cNvPr id="0" name=""/>
        <dsp:cNvSpPr/>
      </dsp:nvSpPr>
      <dsp:spPr>
        <a:xfrm>
          <a:off x="3491641" y="4419016"/>
          <a:ext cx="4348587" cy="7688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Segoe UI" panose="020B0502040204020203" pitchFamily="34" charset="0"/>
              <a:cs typeface="Segoe UI" panose="020B0502040204020203" pitchFamily="34" charset="0"/>
            </a:rPr>
            <a:t>Measurement of Effectiveness of Training.</a:t>
          </a:r>
          <a:endParaRPr lang="en-IN" sz="18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529174" y="4456549"/>
        <a:ext cx="4273521" cy="693809"/>
      </dsp:txXfrm>
    </dsp:sp>
    <dsp:sp modelId="{DB08823D-D12F-43F2-8DF1-7DEBBAA68182}">
      <dsp:nvSpPr>
        <dsp:cNvPr id="0" name=""/>
        <dsp:cNvSpPr/>
      </dsp:nvSpPr>
      <dsp:spPr>
        <a:xfrm>
          <a:off x="3491641" y="5401485"/>
          <a:ext cx="4348587" cy="7688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Segoe UI" panose="020B0502040204020203" pitchFamily="34" charset="0"/>
              <a:cs typeface="Segoe UI" panose="020B0502040204020203" pitchFamily="34" charset="0"/>
            </a:rPr>
            <a:t>Training More than a product demonstration</a:t>
          </a:r>
          <a:r>
            <a:rPr lang="en-IN" sz="1800" b="0" kern="1200" dirty="0">
              <a:latin typeface="Segoe UI" panose="020B0502040204020203" pitchFamily="34" charset="0"/>
              <a:cs typeface="Segoe UI" panose="020B0502040204020203" pitchFamily="34" charset="0"/>
            </a:rPr>
            <a:t>.</a:t>
          </a:r>
          <a:endParaRPr lang="en-IN" sz="18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3529174" y="5439018"/>
        <a:ext cx="4273521" cy="693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14.06.2024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7582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672D5-475D-42A0-A31A-C9AB176F60BE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657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&lt;a href="https://www.freepik.com/free-psd/silver-sedan-car_3993591.htm#page=3&amp;query=car&amp;position=18&amp;from_view=search"&gt;Image by rawpixel.com&lt;/a&gt; on Freepik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95531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11293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672D5-475D-42A0-A31A-C9AB176F60BE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501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672D5-475D-42A0-A31A-C9AB176F60BE}" type="slidenum">
              <a:rPr lang="en-ID" smtClean="0"/>
              <a:t>17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2820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00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745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90D8-3754-1743-9803-8BEA8A451F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82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openxmlformats.org/officeDocument/2006/relationships/image" Target="../media/image26.png"/><Relationship Id="rId7" Type="http://schemas.openxmlformats.org/officeDocument/2006/relationships/image" Target="../media/image4.jpe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3.svg"/><Relationship Id="rId5" Type="http://schemas.openxmlformats.org/officeDocument/2006/relationships/image" Target="../media/image28.pn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4" Type="http://schemas.openxmlformats.org/officeDocument/2006/relationships/image" Target="../media/image27.sv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12" Type="http://schemas.openxmlformats.org/officeDocument/2006/relationships/image" Target="../media/image57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svg"/><Relationship Id="rId10" Type="http://schemas.openxmlformats.org/officeDocument/2006/relationships/image" Target="../media/image4.jpe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0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5" Type="http://schemas.openxmlformats.org/officeDocument/2006/relationships/image" Target="../media/image28.png"/><Relationship Id="rId4" Type="http://schemas.openxmlformats.org/officeDocument/2006/relationships/image" Target="../media/image61.svg"/><Relationship Id="rId9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5.jpeg"/><Relationship Id="rId4" Type="http://schemas.openxmlformats.org/officeDocument/2006/relationships/image" Target="../media/image6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2.svg"/><Relationship Id="rId7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microsoft.com/office/2007/relationships/hdphoto" Target="../media/hdphoto1.wdp"/><Relationship Id="rId10" Type="http://schemas.openxmlformats.org/officeDocument/2006/relationships/image" Target="../media/image4.jpe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70.png"/><Relationship Id="rId4" Type="http://schemas.openxmlformats.org/officeDocument/2006/relationships/image" Target="../media/image6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9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10" Type="http://schemas.openxmlformats.org/officeDocument/2006/relationships/image" Target="../media/image4.jpeg"/><Relationship Id="rId4" Type="http://schemas.openxmlformats.org/officeDocument/2006/relationships/image" Target="../media/image73.svg"/><Relationship Id="rId9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10" Type="http://schemas.openxmlformats.org/officeDocument/2006/relationships/image" Target="../media/image4.jpeg"/><Relationship Id="rId4" Type="http://schemas.openxmlformats.org/officeDocument/2006/relationships/image" Target="../media/image73.svg"/><Relationship Id="rId9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7" Type="http://schemas.openxmlformats.org/officeDocument/2006/relationships/image" Target="../media/image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4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image" Target="../media/image104.png"/><Relationship Id="rId7" Type="http://schemas.openxmlformats.org/officeDocument/2006/relationships/image" Target="../media/image10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4.jpe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sv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svg"/><Relationship Id="rId4" Type="http://schemas.openxmlformats.org/officeDocument/2006/relationships/image" Target="../media/image109.svg"/><Relationship Id="rId9" Type="http://schemas.openxmlformats.org/officeDocument/2006/relationships/image" Target="../media/image1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19.jpe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4.jpe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svg"/><Relationship Id="rId9" Type="http://schemas.openxmlformats.org/officeDocument/2006/relationships/image" Target="../media/image1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1.png"/><Relationship Id="rId4" Type="http://schemas.openxmlformats.org/officeDocument/2006/relationships/image" Target="../media/image12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2.png"/><Relationship Id="rId4" Type="http://schemas.openxmlformats.org/officeDocument/2006/relationships/image" Target="../media/image12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7.svg"/><Relationship Id="rId4" Type="http://schemas.openxmlformats.org/officeDocument/2006/relationships/image" Target="../media/image1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40.png"/><Relationship Id="rId4" Type="http://schemas.openxmlformats.org/officeDocument/2006/relationships/image" Target="../media/image1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8397018" y="4765108"/>
            <a:ext cx="9890982" cy="5790720"/>
          </a:xfrm>
          <a:custGeom>
            <a:avLst/>
            <a:gdLst/>
            <a:ahLst/>
            <a:cxnLst/>
            <a:rect l="l" t="t" r="r" b="b"/>
            <a:pathLst>
              <a:path w="9890982" h="5790720">
                <a:moveTo>
                  <a:pt x="9890981" y="0"/>
                </a:moveTo>
                <a:lnTo>
                  <a:pt x="0" y="0"/>
                </a:lnTo>
                <a:lnTo>
                  <a:pt x="0" y="5790720"/>
                </a:lnTo>
                <a:lnTo>
                  <a:pt x="9890981" y="5790720"/>
                </a:lnTo>
                <a:lnTo>
                  <a:pt x="9890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 flipV="1">
            <a:off x="0" y="-90940"/>
            <a:ext cx="9890982" cy="5790720"/>
          </a:xfrm>
          <a:custGeom>
            <a:avLst/>
            <a:gdLst/>
            <a:ahLst/>
            <a:cxnLst/>
            <a:rect l="l" t="t" r="r" b="b"/>
            <a:pathLst>
              <a:path w="9890982" h="5790720">
                <a:moveTo>
                  <a:pt x="0" y="5790720"/>
                </a:moveTo>
                <a:lnTo>
                  <a:pt x="9890982" y="5790720"/>
                </a:lnTo>
                <a:lnTo>
                  <a:pt x="9890982" y="0"/>
                </a:lnTo>
                <a:lnTo>
                  <a:pt x="0" y="0"/>
                </a:lnTo>
                <a:lnTo>
                  <a:pt x="0" y="579072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TextBox 5"/>
          <p:cNvSpPr txBox="1"/>
          <p:nvPr/>
        </p:nvSpPr>
        <p:spPr>
          <a:xfrm>
            <a:off x="3276600" y="3975207"/>
            <a:ext cx="111252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6600" b="1" dirty="0">
                <a:solidFill>
                  <a:srgbClr val="0B3E82"/>
                </a:solidFill>
              </a:rPr>
              <a:t>SHINING STAR OUTSOURCE</a:t>
            </a:r>
          </a:p>
          <a:p>
            <a:pPr algn="ctr">
              <a:lnSpc>
                <a:spcPts val="4799"/>
              </a:lnSpc>
            </a:pPr>
            <a:endParaRPr lang="en-US" sz="6600" b="1" dirty="0">
              <a:solidFill>
                <a:srgbClr val="0B3E82"/>
              </a:solidFill>
            </a:endParaRPr>
          </a:p>
          <a:p>
            <a:pPr algn="ctr">
              <a:lnSpc>
                <a:spcPts val="4799"/>
              </a:lnSpc>
            </a:pPr>
            <a:r>
              <a:rPr lang="en-US" sz="6600" b="1" dirty="0">
                <a:solidFill>
                  <a:srgbClr val="0B3E82"/>
                </a:solidFill>
              </a:rPr>
              <a:t>SERVICES PVT.LTD.</a:t>
            </a:r>
          </a:p>
          <a:p>
            <a:pPr>
              <a:lnSpc>
                <a:spcPts val="4799"/>
              </a:lnSpc>
            </a:pPr>
            <a:r>
              <a:rPr lang="en-US" sz="4847" dirty="0">
                <a:solidFill>
                  <a:srgbClr val="0B3E82"/>
                </a:solidFill>
                <a:latin typeface="Montserrat Ultra-Bold"/>
              </a:rPr>
              <a:t> </a:t>
            </a:r>
          </a:p>
          <a:p>
            <a:pPr>
              <a:lnSpc>
                <a:spcPts val="4799"/>
              </a:lnSpc>
            </a:pPr>
            <a:endParaRPr lang="en-US" sz="4847" dirty="0">
              <a:solidFill>
                <a:srgbClr val="0B3E82"/>
              </a:solidFill>
              <a:latin typeface="Montserrat Ultra-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63525" y="6756466"/>
            <a:ext cx="7151349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42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</a:rPr>
              <a:t>A LEADING INTEGRATED SERVICES PROVIDER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E834A4-ECAB-4A72-AFA6-77B52DA7C0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7" y="-10521"/>
            <a:ext cx="2133393" cy="8148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-180826"/>
            <a:ext cx="13627104" cy="10728176"/>
          </a:xfrm>
          <a:custGeom>
            <a:avLst/>
            <a:gdLst/>
            <a:ahLst/>
            <a:cxnLst/>
            <a:rect l="l" t="t" r="r" b="b"/>
            <a:pathLst>
              <a:path w="13627104" h="10728176">
                <a:moveTo>
                  <a:pt x="0" y="0"/>
                </a:moveTo>
                <a:lnTo>
                  <a:pt x="13627104" y="0"/>
                </a:lnTo>
                <a:lnTo>
                  <a:pt x="13627104" y="10728176"/>
                </a:lnTo>
                <a:lnTo>
                  <a:pt x="0" y="10728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8671209" y="925084"/>
            <a:ext cx="9120327" cy="8705006"/>
            <a:chOff x="0" y="0"/>
            <a:chExt cx="12160437" cy="116066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160631" cy="11606657"/>
            </a:xfrm>
            <a:custGeom>
              <a:avLst/>
              <a:gdLst/>
              <a:ahLst/>
              <a:cxnLst/>
              <a:rect l="l" t="t" r="r" b="b"/>
              <a:pathLst>
                <a:path w="12160631" h="11606657">
                  <a:moveTo>
                    <a:pt x="6080252" y="9271"/>
                  </a:moveTo>
                  <a:cubicBezTo>
                    <a:pt x="4004056" y="0"/>
                    <a:pt x="2081530" y="1102360"/>
                    <a:pt x="1040765" y="2898775"/>
                  </a:cubicBezTo>
                  <a:cubicBezTo>
                    <a:pt x="0" y="4695190"/>
                    <a:pt x="0" y="6911340"/>
                    <a:pt x="1040765" y="8707882"/>
                  </a:cubicBezTo>
                  <a:cubicBezTo>
                    <a:pt x="2081530" y="10504423"/>
                    <a:pt x="4004056" y="11606657"/>
                    <a:pt x="6080252" y="11597386"/>
                  </a:cubicBezTo>
                  <a:cubicBezTo>
                    <a:pt x="8156448" y="11606657"/>
                    <a:pt x="10078848" y="10504424"/>
                    <a:pt x="11119739" y="8707882"/>
                  </a:cubicBezTo>
                  <a:cubicBezTo>
                    <a:pt x="12160631" y="6911340"/>
                    <a:pt x="12160504" y="4695317"/>
                    <a:pt x="11119739" y="2898775"/>
                  </a:cubicBezTo>
                  <a:cubicBezTo>
                    <a:pt x="10078974" y="1102233"/>
                    <a:pt x="8156448" y="0"/>
                    <a:pt x="6080252" y="9271"/>
                  </a:cubicBezTo>
                  <a:close/>
                </a:path>
              </a:pathLst>
            </a:custGeom>
            <a:blipFill>
              <a:blip r:embed="rId4"/>
              <a:stretch>
                <a:fillRect l="-24722" t="-79" r="-24721" b="-79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05153" y="851315"/>
            <a:ext cx="8852441" cy="8852423"/>
            <a:chOff x="0" y="0"/>
            <a:chExt cx="11803255" cy="118032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03380" cy="11803253"/>
            </a:xfrm>
            <a:custGeom>
              <a:avLst/>
              <a:gdLst/>
              <a:ahLst/>
              <a:cxnLst/>
              <a:rect l="l" t="t" r="r" b="b"/>
              <a:pathLst>
                <a:path w="11803380" h="11803253">
                  <a:moveTo>
                    <a:pt x="5901690" y="11803253"/>
                  </a:moveTo>
                  <a:cubicBezTo>
                    <a:pt x="2647442" y="11803253"/>
                    <a:pt x="0" y="9155811"/>
                    <a:pt x="0" y="5901690"/>
                  </a:cubicBezTo>
                  <a:cubicBezTo>
                    <a:pt x="0" y="2647569"/>
                    <a:pt x="2647442" y="0"/>
                    <a:pt x="5901690" y="0"/>
                  </a:cubicBezTo>
                  <a:cubicBezTo>
                    <a:pt x="9155938" y="0"/>
                    <a:pt x="11803380" y="2647569"/>
                    <a:pt x="11803380" y="5901690"/>
                  </a:cubicBezTo>
                  <a:cubicBezTo>
                    <a:pt x="11803380" y="9155812"/>
                    <a:pt x="9155811" y="11803253"/>
                    <a:pt x="5901690" y="11803253"/>
                  </a:cubicBezTo>
                  <a:close/>
                  <a:moveTo>
                    <a:pt x="5901690" y="215138"/>
                  </a:moveTo>
                  <a:cubicBezTo>
                    <a:pt x="2766060" y="215138"/>
                    <a:pt x="215138" y="2766187"/>
                    <a:pt x="215138" y="5901690"/>
                  </a:cubicBezTo>
                  <a:cubicBezTo>
                    <a:pt x="215138" y="9037193"/>
                    <a:pt x="2766060" y="11588115"/>
                    <a:pt x="5901690" y="11588115"/>
                  </a:cubicBezTo>
                  <a:cubicBezTo>
                    <a:pt x="9037320" y="11588115"/>
                    <a:pt x="11588115" y="9037193"/>
                    <a:pt x="11588115" y="5901690"/>
                  </a:cubicBezTo>
                  <a:cubicBezTo>
                    <a:pt x="11588115" y="2766187"/>
                    <a:pt x="9037066" y="215138"/>
                    <a:pt x="5901690" y="215138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72596" y="748837"/>
            <a:ext cx="5367074" cy="93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1"/>
              </a:lnSpc>
            </a:pPr>
            <a:r>
              <a:rPr lang="en-US" sz="6000" b="1" u="sng" spc="-239" dirty="0">
                <a:solidFill>
                  <a:srgbClr val="FFFFFF"/>
                </a:solidFill>
              </a:rPr>
              <a:t>About 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1060" y="2552700"/>
            <a:ext cx="8012660" cy="6976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76"/>
              </a:lnSpc>
            </a:pPr>
            <a:r>
              <a:rPr lang="en-US" sz="2799" spc="-111" dirty="0">
                <a:solidFill>
                  <a:srgbClr val="FFFFFF"/>
                </a:solidFill>
              </a:rPr>
              <a:t>Team “SSOS” is backed by a team of enthusiastic &amp; highly experienced professionals in the field of “Facility Management Services”. Our fleet of proficient staff is recognized for completing the assignments within the given timeline. </a:t>
            </a:r>
          </a:p>
          <a:p>
            <a:pPr algn="just">
              <a:lnSpc>
                <a:spcPts val="3176"/>
              </a:lnSpc>
            </a:pPr>
            <a:endParaRPr lang="en-US" sz="2799" spc="-111" dirty="0">
              <a:solidFill>
                <a:srgbClr val="FFFFFF"/>
              </a:solidFill>
            </a:endParaRPr>
          </a:p>
          <a:p>
            <a:pPr algn="just">
              <a:lnSpc>
                <a:spcPts val="3176"/>
              </a:lnSpc>
            </a:pPr>
            <a:r>
              <a:rPr lang="en-US" sz="2799" spc="-111" dirty="0">
                <a:solidFill>
                  <a:srgbClr val="FFFFFF"/>
                </a:solidFill>
              </a:rPr>
              <a:t>We offer </a:t>
            </a:r>
            <a:r>
              <a:rPr lang="en-US" sz="2799" b="1" spc="-111" dirty="0">
                <a:solidFill>
                  <a:srgbClr val="FFFFFF"/>
                </a:solidFill>
              </a:rPr>
              <a:t>World Class Facility Management Services</a:t>
            </a:r>
            <a:r>
              <a:rPr lang="en-US" sz="2799" spc="-111" dirty="0">
                <a:solidFill>
                  <a:srgbClr val="FFFFFF"/>
                </a:solidFill>
              </a:rPr>
              <a:t> for Organizations at competitive cost. </a:t>
            </a:r>
          </a:p>
          <a:p>
            <a:pPr algn="just">
              <a:lnSpc>
                <a:spcPts val="3176"/>
              </a:lnSpc>
            </a:pPr>
            <a:endParaRPr lang="en-US" sz="2799" spc="-111" dirty="0">
              <a:solidFill>
                <a:srgbClr val="FFFFFF"/>
              </a:solidFill>
            </a:endParaRPr>
          </a:p>
          <a:p>
            <a:pPr algn="just">
              <a:lnSpc>
                <a:spcPts val="3176"/>
              </a:lnSpc>
            </a:pPr>
            <a:r>
              <a:rPr lang="en-US" sz="2799" spc="-111" dirty="0">
                <a:solidFill>
                  <a:srgbClr val="FFFFFF"/>
                </a:solidFill>
              </a:rPr>
              <a:t>Our clients are highly satisfied with our Services. We provide services for Corporate, Hotels, Educational institutions, Hospitals, Manufacturing Plants &amp; Malls.</a:t>
            </a:r>
          </a:p>
          <a:p>
            <a:pPr algn="just">
              <a:lnSpc>
                <a:spcPts val="3176"/>
              </a:lnSpc>
            </a:pPr>
            <a:endParaRPr lang="en-US" sz="2799" spc="-111" dirty="0">
              <a:solidFill>
                <a:srgbClr val="FFFFFF"/>
              </a:solidFill>
            </a:endParaRPr>
          </a:p>
          <a:p>
            <a:pPr algn="just">
              <a:lnSpc>
                <a:spcPts val="3176"/>
              </a:lnSpc>
            </a:pPr>
            <a:r>
              <a:rPr lang="en-US" sz="2799" spc="-111" dirty="0">
                <a:solidFill>
                  <a:srgbClr val="FFFFFF"/>
                </a:solidFill>
              </a:rPr>
              <a:t>We possess the capability to manage the cognitive load associated with your organization's daily operational tasks, especially those that are non-core to your specific focus, while consistently delivering exceptional results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A314C0-7A5A-448F-8503-61DE76B10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4485"/>
            <a:ext cx="1752600" cy="6694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42901"/>
            <a:ext cx="18288000" cy="1496084"/>
            <a:chOff x="0" y="0"/>
            <a:chExt cx="24384000" cy="1104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04900"/>
            </a:xfrm>
            <a:custGeom>
              <a:avLst/>
              <a:gdLst/>
              <a:ahLst/>
              <a:cxnLst/>
              <a:rect l="l" t="t" r="r" b="b"/>
              <a:pathLst>
                <a:path w="24384000" h="1104900">
                  <a:moveTo>
                    <a:pt x="0" y="0"/>
                  </a:moveTo>
                  <a:lnTo>
                    <a:pt x="24384000" y="0"/>
                  </a:lnTo>
                  <a:lnTo>
                    <a:pt x="243840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753850" y="3586164"/>
            <a:ext cx="3800475" cy="3800475"/>
            <a:chOff x="0" y="0"/>
            <a:chExt cx="5067300" cy="50673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67300" cy="5067300"/>
            </a:xfrm>
            <a:custGeom>
              <a:avLst/>
              <a:gdLst/>
              <a:ahLst/>
              <a:cxnLst/>
              <a:rect l="l" t="t" r="r" b="b"/>
              <a:pathLst>
                <a:path w="5067300" h="5067300">
                  <a:moveTo>
                    <a:pt x="0" y="2533650"/>
                  </a:moveTo>
                  <a:lnTo>
                    <a:pt x="2533650" y="0"/>
                  </a:lnTo>
                  <a:lnTo>
                    <a:pt x="5067300" y="2533650"/>
                  </a:lnTo>
                  <a:lnTo>
                    <a:pt x="2533650" y="506730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5067300" cy="5076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spc="-107">
                  <a:solidFill>
                    <a:srgbClr val="404040"/>
                  </a:solidFill>
                  <a:latin typeface="Open Sans 2 Bold"/>
                </a:rPr>
                <a:t>OUR CORE VALUES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0730936" y="2619720"/>
            <a:ext cx="5848687" cy="5047223"/>
            <a:chOff x="0" y="0"/>
            <a:chExt cx="9360472" cy="8077778"/>
          </a:xfrm>
        </p:grpSpPr>
        <p:sp>
          <p:nvSpPr>
            <p:cNvPr id="10" name="Freeform 10"/>
            <p:cNvSpPr/>
            <p:nvPr/>
          </p:nvSpPr>
          <p:spPr>
            <a:xfrm>
              <a:off x="-635" y="0"/>
              <a:ext cx="9337929" cy="8053959"/>
            </a:xfrm>
            <a:custGeom>
              <a:avLst/>
              <a:gdLst/>
              <a:ahLst/>
              <a:cxnLst/>
              <a:rect l="l" t="t" r="r" b="b"/>
              <a:pathLst>
                <a:path w="9337929" h="8053959">
                  <a:moveTo>
                    <a:pt x="2413" y="4019423"/>
                  </a:moveTo>
                  <a:lnTo>
                    <a:pt x="2009394" y="9398"/>
                  </a:lnTo>
                  <a:cubicBezTo>
                    <a:pt x="2012315" y="3683"/>
                    <a:pt x="2018157" y="0"/>
                    <a:pt x="2024507" y="0"/>
                  </a:cubicBezTo>
                  <a:lnTo>
                    <a:pt x="7313295" y="0"/>
                  </a:lnTo>
                  <a:cubicBezTo>
                    <a:pt x="7319645" y="0"/>
                    <a:pt x="7325613" y="3683"/>
                    <a:pt x="7328408" y="9398"/>
                  </a:cubicBezTo>
                  <a:lnTo>
                    <a:pt x="9335516" y="4019423"/>
                  </a:lnTo>
                  <a:cubicBezTo>
                    <a:pt x="9337929" y="4024249"/>
                    <a:pt x="9337929" y="4029837"/>
                    <a:pt x="9335516" y="4034536"/>
                  </a:cubicBezTo>
                  <a:lnTo>
                    <a:pt x="7328408" y="8044561"/>
                  </a:lnTo>
                  <a:cubicBezTo>
                    <a:pt x="7325487" y="8050276"/>
                    <a:pt x="7319645" y="8053959"/>
                    <a:pt x="7313295" y="8053959"/>
                  </a:cubicBezTo>
                  <a:lnTo>
                    <a:pt x="2024507" y="8053959"/>
                  </a:lnTo>
                  <a:cubicBezTo>
                    <a:pt x="2018157" y="8053959"/>
                    <a:pt x="2012188" y="8050276"/>
                    <a:pt x="2009394" y="8044561"/>
                  </a:cubicBezTo>
                  <a:lnTo>
                    <a:pt x="2413" y="4034536"/>
                  </a:lnTo>
                  <a:cubicBezTo>
                    <a:pt x="0" y="4029710"/>
                    <a:pt x="0" y="4024122"/>
                    <a:pt x="2413" y="4019423"/>
                  </a:cubicBezTo>
                  <a:moveTo>
                    <a:pt x="32639" y="4034536"/>
                  </a:moveTo>
                  <a:lnTo>
                    <a:pt x="17526" y="4026916"/>
                  </a:lnTo>
                  <a:lnTo>
                    <a:pt x="32639" y="4019296"/>
                  </a:lnTo>
                  <a:lnTo>
                    <a:pt x="2039747" y="8029448"/>
                  </a:lnTo>
                  <a:lnTo>
                    <a:pt x="2024634" y="8037068"/>
                  </a:lnTo>
                  <a:lnTo>
                    <a:pt x="2024634" y="8020050"/>
                  </a:lnTo>
                  <a:lnTo>
                    <a:pt x="7313295" y="8020050"/>
                  </a:lnTo>
                  <a:lnTo>
                    <a:pt x="7313295" y="8036941"/>
                  </a:lnTo>
                  <a:lnTo>
                    <a:pt x="7298182" y="8029321"/>
                  </a:lnTo>
                  <a:lnTo>
                    <a:pt x="9305163" y="4019423"/>
                  </a:lnTo>
                  <a:lnTo>
                    <a:pt x="9320276" y="4027043"/>
                  </a:lnTo>
                  <a:lnTo>
                    <a:pt x="9305163" y="4034663"/>
                  </a:lnTo>
                  <a:lnTo>
                    <a:pt x="7298182" y="24511"/>
                  </a:lnTo>
                  <a:lnTo>
                    <a:pt x="7313295" y="16891"/>
                  </a:lnTo>
                  <a:lnTo>
                    <a:pt x="7313295" y="33909"/>
                  </a:lnTo>
                  <a:lnTo>
                    <a:pt x="2024507" y="33909"/>
                  </a:lnTo>
                  <a:lnTo>
                    <a:pt x="2024507" y="16891"/>
                  </a:lnTo>
                  <a:lnTo>
                    <a:pt x="2039620" y="24511"/>
                  </a:lnTo>
                  <a:lnTo>
                    <a:pt x="32766" y="4034536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911137" y="1785938"/>
            <a:ext cx="1485901" cy="1485901"/>
            <a:chOff x="0" y="0"/>
            <a:chExt cx="1981201" cy="19812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81200" cy="1981200"/>
            </a:xfrm>
            <a:custGeom>
              <a:avLst/>
              <a:gdLst/>
              <a:ahLst/>
              <a:cxnLst/>
              <a:rect l="l" t="t" r="r" b="b"/>
              <a:pathLst>
                <a:path w="1981200" h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solidFill>
              <a:srgbClr val="558ED5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620999" y="2905126"/>
            <a:ext cx="1485901" cy="1483520"/>
            <a:chOff x="0" y="0"/>
            <a:chExt cx="1981201" cy="19780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81200" cy="1978152"/>
            </a:xfrm>
            <a:custGeom>
              <a:avLst/>
              <a:gdLst/>
              <a:ahLst/>
              <a:cxnLst/>
              <a:rect l="l" t="t" r="r" b="b"/>
              <a:pathLst>
                <a:path w="1981200" h="1978152">
                  <a:moveTo>
                    <a:pt x="0" y="989076"/>
                  </a:moveTo>
                  <a:cubicBezTo>
                    <a:pt x="0" y="442849"/>
                    <a:pt x="443484" y="0"/>
                    <a:pt x="990600" y="0"/>
                  </a:cubicBezTo>
                  <a:cubicBezTo>
                    <a:pt x="1537716" y="0"/>
                    <a:pt x="1981200" y="442849"/>
                    <a:pt x="1981200" y="989076"/>
                  </a:cubicBezTo>
                  <a:cubicBezTo>
                    <a:pt x="1981200" y="1535303"/>
                    <a:pt x="1537716" y="1978152"/>
                    <a:pt x="990600" y="1978152"/>
                  </a:cubicBezTo>
                  <a:cubicBezTo>
                    <a:pt x="443484" y="1978152"/>
                    <a:pt x="0" y="1535176"/>
                    <a:pt x="0" y="989076"/>
                  </a:cubicBezTo>
                  <a:close/>
                </a:path>
              </a:pathLst>
            </a:custGeom>
            <a:solidFill>
              <a:srgbClr val="003060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620999" y="6584157"/>
            <a:ext cx="1485901" cy="1483518"/>
            <a:chOff x="0" y="0"/>
            <a:chExt cx="1981201" cy="19780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81200" cy="1977898"/>
            </a:xfrm>
            <a:custGeom>
              <a:avLst/>
              <a:gdLst/>
              <a:ahLst/>
              <a:cxnLst/>
              <a:rect l="l" t="t" r="r" b="b"/>
              <a:pathLst>
                <a:path w="1981200" h="1977898">
                  <a:moveTo>
                    <a:pt x="0" y="988949"/>
                  </a:moveTo>
                  <a:cubicBezTo>
                    <a:pt x="0" y="442849"/>
                    <a:pt x="443484" y="0"/>
                    <a:pt x="990600" y="0"/>
                  </a:cubicBezTo>
                  <a:cubicBezTo>
                    <a:pt x="1537716" y="0"/>
                    <a:pt x="1981200" y="442849"/>
                    <a:pt x="1981200" y="988949"/>
                  </a:cubicBezTo>
                  <a:cubicBezTo>
                    <a:pt x="1981200" y="1535049"/>
                    <a:pt x="1537716" y="1977898"/>
                    <a:pt x="990600" y="1977898"/>
                  </a:cubicBezTo>
                  <a:cubicBezTo>
                    <a:pt x="443484" y="1977898"/>
                    <a:pt x="0" y="1535176"/>
                    <a:pt x="0" y="988949"/>
                  </a:cubicBezTo>
                  <a:close/>
                </a:path>
              </a:pathLst>
            </a:custGeom>
            <a:solidFill>
              <a:srgbClr val="558ED5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01275" y="2905126"/>
            <a:ext cx="1485901" cy="1483520"/>
            <a:chOff x="0" y="0"/>
            <a:chExt cx="1981201" cy="19780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81200" cy="1978152"/>
            </a:xfrm>
            <a:custGeom>
              <a:avLst/>
              <a:gdLst/>
              <a:ahLst/>
              <a:cxnLst/>
              <a:rect l="l" t="t" r="r" b="b"/>
              <a:pathLst>
                <a:path w="1981200" h="1978152">
                  <a:moveTo>
                    <a:pt x="0" y="989076"/>
                  </a:moveTo>
                  <a:cubicBezTo>
                    <a:pt x="0" y="442849"/>
                    <a:pt x="443484" y="0"/>
                    <a:pt x="990600" y="0"/>
                  </a:cubicBezTo>
                  <a:cubicBezTo>
                    <a:pt x="1537716" y="0"/>
                    <a:pt x="1981200" y="442849"/>
                    <a:pt x="1981200" y="989076"/>
                  </a:cubicBezTo>
                  <a:cubicBezTo>
                    <a:pt x="1981200" y="1535303"/>
                    <a:pt x="1537716" y="1978152"/>
                    <a:pt x="990600" y="1978152"/>
                  </a:cubicBezTo>
                  <a:cubicBezTo>
                    <a:pt x="443484" y="1978152"/>
                    <a:pt x="0" y="1535176"/>
                    <a:pt x="0" y="989076"/>
                  </a:cubicBezTo>
                  <a:close/>
                </a:path>
              </a:pathLst>
            </a:custGeom>
            <a:solidFill>
              <a:srgbClr val="0C2A5A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01275" y="6584157"/>
            <a:ext cx="1485901" cy="1483518"/>
            <a:chOff x="0" y="0"/>
            <a:chExt cx="1981201" cy="19780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81200" cy="1977898"/>
            </a:xfrm>
            <a:custGeom>
              <a:avLst/>
              <a:gdLst/>
              <a:ahLst/>
              <a:cxnLst/>
              <a:rect l="l" t="t" r="r" b="b"/>
              <a:pathLst>
                <a:path w="1981200" h="1977898">
                  <a:moveTo>
                    <a:pt x="0" y="988949"/>
                  </a:moveTo>
                  <a:cubicBezTo>
                    <a:pt x="0" y="442849"/>
                    <a:pt x="443484" y="0"/>
                    <a:pt x="990600" y="0"/>
                  </a:cubicBezTo>
                  <a:cubicBezTo>
                    <a:pt x="1537716" y="0"/>
                    <a:pt x="1981200" y="442849"/>
                    <a:pt x="1981200" y="988949"/>
                  </a:cubicBezTo>
                  <a:cubicBezTo>
                    <a:pt x="1981200" y="1535049"/>
                    <a:pt x="1537716" y="1977898"/>
                    <a:pt x="990600" y="1977898"/>
                  </a:cubicBezTo>
                  <a:cubicBezTo>
                    <a:pt x="443484" y="1977898"/>
                    <a:pt x="0" y="1535176"/>
                    <a:pt x="0" y="988949"/>
                  </a:cubicBezTo>
                  <a:close/>
                </a:path>
              </a:pathLst>
            </a:custGeom>
            <a:solidFill>
              <a:srgbClr val="558ED5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3360367" y="2236409"/>
            <a:ext cx="587445" cy="584138"/>
          </a:xfrm>
          <a:custGeom>
            <a:avLst/>
            <a:gdLst/>
            <a:ahLst/>
            <a:cxnLst/>
            <a:rect l="l" t="t" r="r" b="b"/>
            <a:pathLst>
              <a:path w="587445" h="584138">
                <a:moveTo>
                  <a:pt x="0" y="0"/>
                </a:moveTo>
                <a:lnTo>
                  <a:pt x="587446" y="0"/>
                </a:lnTo>
                <a:lnTo>
                  <a:pt x="587446" y="584139"/>
                </a:lnTo>
                <a:lnTo>
                  <a:pt x="0" y="584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/>
          <p:cNvSpPr/>
          <p:nvPr/>
        </p:nvSpPr>
        <p:spPr>
          <a:xfrm>
            <a:off x="16077051" y="3353540"/>
            <a:ext cx="574465" cy="587383"/>
          </a:xfrm>
          <a:custGeom>
            <a:avLst/>
            <a:gdLst/>
            <a:ahLst/>
            <a:cxnLst/>
            <a:rect l="l" t="t" r="r" b="b"/>
            <a:pathLst>
              <a:path w="574465" h="587383">
                <a:moveTo>
                  <a:pt x="0" y="0"/>
                </a:moveTo>
                <a:lnTo>
                  <a:pt x="574465" y="0"/>
                </a:lnTo>
                <a:lnTo>
                  <a:pt x="574465" y="587384"/>
                </a:lnTo>
                <a:lnTo>
                  <a:pt x="0" y="587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/>
          <p:cNvSpPr/>
          <p:nvPr/>
        </p:nvSpPr>
        <p:spPr>
          <a:xfrm>
            <a:off x="16073806" y="7035314"/>
            <a:ext cx="580954" cy="580893"/>
          </a:xfrm>
          <a:custGeom>
            <a:avLst/>
            <a:gdLst/>
            <a:ahLst/>
            <a:cxnLst/>
            <a:rect l="l" t="t" r="r" b="b"/>
            <a:pathLst>
              <a:path w="580954" h="580893">
                <a:moveTo>
                  <a:pt x="0" y="0"/>
                </a:moveTo>
                <a:lnTo>
                  <a:pt x="580954" y="0"/>
                </a:lnTo>
                <a:lnTo>
                  <a:pt x="580954" y="580893"/>
                </a:lnTo>
                <a:lnTo>
                  <a:pt x="0" y="5808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4" name="Freeform 24"/>
          <p:cNvSpPr/>
          <p:nvPr/>
        </p:nvSpPr>
        <p:spPr>
          <a:xfrm>
            <a:off x="13399387" y="8559696"/>
            <a:ext cx="58421" cy="61660"/>
          </a:xfrm>
          <a:custGeom>
            <a:avLst/>
            <a:gdLst/>
            <a:ahLst/>
            <a:cxnLst/>
            <a:rect l="l" t="t" r="r" b="b"/>
            <a:pathLst>
              <a:path w="58421" h="61660">
                <a:moveTo>
                  <a:pt x="0" y="0"/>
                </a:moveTo>
                <a:lnTo>
                  <a:pt x="58420" y="0"/>
                </a:lnTo>
                <a:lnTo>
                  <a:pt x="58420" y="61660"/>
                </a:lnTo>
                <a:lnTo>
                  <a:pt x="0" y="61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5" name="Freeform 25"/>
          <p:cNvSpPr/>
          <p:nvPr/>
        </p:nvSpPr>
        <p:spPr>
          <a:xfrm>
            <a:off x="10651794" y="7121310"/>
            <a:ext cx="584200" cy="408896"/>
          </a:xfrm>
          <a:custGeom>
            <a:avLst/>
            <a:gdLst/>
            <a:ahLst/>
            <a:cxnLst/>
            <a:rect l="l" t="t" r="r" b="b"/>
            <a:pathLst>
              <a:path w="584200" h="408896">
                <a:moveTo>
                  <a:pt x="0" y="0"/>
                </a:moveTo>
                <a:lnTo>
                  <a:pt x="584200" y="0"/>
                </a:lnTo>
                <a:lnTo>
                  <a:pt x="584200" y="408897"/>
                </a:lnTo>
                <a:lnTo>
                  <a:pt x="0" y="408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Freeform 26"/>
          <p:cNvSpPr/>
          <p:nvPr/>
        </p:nvSpPr>
        <p:spPr>
          <a:xfrm>
            <a:off x="10668647" y="3360031"/>
            <a:ext cx="562514" cy="574404"/>
          </a:xfrm>
          <a:custGeom>
            <a:avLst/>
            <a:gdLst/>
            <a:ahLst/>
            <a:cxnLst/>
            <a:rect l="l" t="t" r="r" b="b"/>
            <a:pathLst>
              <a:path w="562514" h="574404">
                <a:moveTo>
                  <a:pt x="0" y="0"/>
                </a:moveTo>
                <a:lnTo>
                  <a:pt x="562514" y="0"/>
                </a:lnTo>
                <a:lnTo>
                  <a:pt x="562514" y="574404"/>
                </a:lnTo>
                <a:lnTo>
                  <a:pt x="0" y="5744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27" name="Group 27"/>
          <p:cNvGrpSpPr/>
          <p:nvPr/>
        </p:nvGrpSpPr>
        <p:grpSpPr>
          <a:xfrm>
            <a:off x="12913520" y="8067675"/>
            <a:ext cx="1483518" cy="1485900"/>
            <a:chOff x="0" y="0"/>
            <a:chExt cx="1978024" cy="1981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77898" cy="1981200"/>
            </a:xfrm>
            <a:custGeom>
              <a:avLst/>
              <a:gdLst/>
              <a:ahLst/>
              <a:cxnLst/>
              <a:rect l="l" t="t" r="r" b="b"/>
              <a:pathLst>
                <a:path w="1977898" h="1981200">
                  <a:moveTo>
                    <a:pt x="0" y="990600"/>
                  </a:moveTo>
                  <a:cubicBezTo>
                    <a:pt x="0" y="443484"/>
                    <a:pt x="442849" y="0"/>
                    <a:pt x="988949" y="0"/>
                  </a:cubicBezTo>
                  <a:cubicBezTo>
                    <a:pt x="1535049" y="0"/>
                    <a:pt x="1977898" y="443484"/>
                    <a:pt x="1977898" y="990600"/>
                  </a:cubicBezTo>
                  <a:cubicBezTo>
                    <a:pt x="1977898" y="1537716"/>
                    <a:pt x="1535049" y="1981200"/>
                    <a:pt x="988949" y="1981200"/>
                  </a:cubicBezTo>
                  <a:cubicBezTo>
                    <a:pt x="442849" y="1981200"/>
                    <a:pt x="0" y="1537716"/>
                    <a:pt x="0" y="990600"/>
                  </a:cubicBezTo>
                  <a:close/>
                </a:path>
              </a:pathLst>
            </a:custGeom>
            <a:solidFill>
              <a:srgbClr val="003060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0" name="Freeform 30"/>
          <p:cNvSpPr/>
          <p:nvPr/>
        </p:nvSpPr>
        <p:spPr>
          <a:xfrm>
            <a:off x="10509045" y="3360031"/>
            <a:ext cx="869697" cy="513121"/>
          </a:xfrm>
          <a:custGeom>
            <a:avLst/>
            <a:gdLst/>
            <a:ahLst/>
            <a:cxnLst/>
            <a:rect l="l" t="t" r="r" b="b"/>
            <a:pathLst>
              <a:path w="869697" h="513121">
                <a:moveTo>
                  <a:pt x="0" y="0"/>
                </a:moveTo>
                <a:lnTo>
                  <a:pt x="869697" y="0"/>
                </a:lnTo>
                <a:lnTo>
                  <a:pt x="869697" y="513121"/>
                </a:lnTo>
                <a:lnTo>
                  <a:pt x="0" y="5131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1" name="Freeform 31"/>
          <p:cNvSpPr/>
          <p:nvPr/>
        </p:nvSpPr>
        <p:spPr>
          <a:xfrm>
            <a:off x="13216535" y="8554508"/>
            <a:ext cx="877488" cy="512234"/>
          </a:xfrm>
          <a:custGeom>
            <a:avLst/>
            <a:gdLst/>
            <a:ahLst/>
            <a:cxnLst/>
            <a:rect l="l" t="t" r="r" b="b"/>
            <a:pathLst>
              <a:path w="877488" h="512234">
                <a:moveTo>
                  <a:pt x="0" y="0"/>
                </a:moveTo>
                <a:lnTo>
                  <a:pt x="877488" y="0"/>
                </a:lnTo>
                <a:lnTo>
                  <a:pt x="877488" y="512234"/>
                </a:lnTo>
                <a:lnTo>
                  <a:pt x="0" y="5122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2" name="Freeform 32"/>
          <p:cNvSpPr/>
          <p:nvPr/>
        </p:nvSpPr>
        <p:spPr>
          <a:xfrm>
            <a:off x="15970424" y="6829155"/>
            <a:ext cx="787052" cy="787052"/>
          </a:xfrm>
          <a:custGeom>
            <a:avLst/>
            <a:gdLst/>
            <a:ahLst/>
            <a:cxnLst/>
            <a:rect l="l" t="t" r="r" b="b"/>
            <a:pathLst>
              <a:path w="787052" h="787052">
                <a:moveTo>
                  <a:pt x="0" y="0"/>
                </a:moveTo>
                <a:lnTo>
                  <a:pt x="787052" y="0"/>
                </a:lnTo>
                <a:lnTo>
                  <a:pt x="787052" y="787052"/>
                </a:lnTo>
                <a:lnTo>
                  <a:pt x="0" y="7870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3" name="TextBox 33"/>
          <p:cNvSpPr txBox="1"/>
          <p:nvPr/>
        </p:nvSpPr>
        <p:spPr>
          <a:xfrm>
            <a:off x="228600" y="858551"/>
            <a:ext cx="16278226" cy="684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6000" b="1" spc="-167" dirty="0">
                <a:solidFill>
                  <a:srgbClr val="FFFFFF"/>
                </a:solidFill>
              </a:rPr>
              <a:t>Our Core Values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38199" y="3038554"/>
            <a:ext cx="3383759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MISSION</a:t>
            </a:r>
          </a:p>
          <a:p>
            <a:pPr algn="just">
              <a:lnSpc>
                <a:spcPts val="2520"/>
              </a:lnSpc>
            </a:pPr>
            <a:endParaRPr lang="en-US" sz="2400" b="1" dirty="0">
              <a:solidFill>
                <a:srgbClr val="404040"/>
              </a:solidFill>
            </a:endParaRPr>
          </a:p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To remain the leading &amp; preferred integrated facility management provider. </a:t>
            </a:r>
          </a:p>
          <a:p>
            <a:pPr algn="just">
              <a:lnSpc>
                <a:spcPts val="2520"/>
              </a:lnSpc>
            </a:pPr>
            <a:endParaRPr lang="en-US" sz="2400" b="1" dirty="0">
              <a:solidFill>
                <a:srgbClr val="404040"/>
              </a:solidFill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78721" y="2275970"/>
            <a:ext cx="892969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spc="-167">
                <a:solidFill>
                  <a:srgbClr val="0070C0"/>
                </a:solidFill>
                <a:latin typeface="Open Sans 2 Bold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44678" y="5395296"/>
            <a:ext cx="892970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spc="-167" dirty="0">
                <a:solidFill>
                  <a:srgbClr val="0B58B2"/>
                </a:solidFill>
                <a:latin typeface="Open Sans 2 Bold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557838" y="2275970"/>
            <a:ext cx="892970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spc="-167" dirty="0">
                <a:solidFill>
                  <a:srgbClr val="003060"/>
                </a:solidFill>
                <a:latin typeface="Open Sans 2 Bold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526783" y="5397320"/>
            <a:ext cx="89297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spc="-167" dirty="0">
                <a:solidFill>
                  <a:srgbClr val="042F59"/>
                </a:solidFill>
                <a:latin typeface="Open Sans 2 Bold"/>
              </a:rPr>
              <a:t>04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38199" y="6157913"/>
            <a:ext cx="3383759" cy="2565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OUR COMMITMENT</a:t>
            </a:r>
          </a:p>
          <a:p>
            <a:pPr>
              <a:lnSpc>
                <a:spcPts val="2520"/>
              </a:lnSpc>
            </a:pPr>
            <a:endParaRPr lang="en-US" sz="2400" b="1" dirty="0">
              <a:solidFill>
                <a:srgbClr val="404040"/>
              </a:solidFill>
            </a:endParaRPr>
          </a:p>
          <a:p>
            <a:pPr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Our focus is on delivering exceptional services with a passion to create a better working environment for the people.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557838" y="6157913"/>
            <a:ext cx="4014788" cy="288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OUR DARING</a:t>
            </a:r>
          </a:p>
          <a:p>
            <a:pPr algn="just">
              <a:lnSpc>
                <a:spcPts val="2520"/>
              </a:lnSpc>
            </a:pPr>
            <a:endParaRPr lang="en-US" sz="2400" b="1" dirty="0">
              <a:solidFill>
                <a:srgbClr val="404040"/>
              </a:solidFill>
            </a:endParaRPr>
          </a:p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We are bold, active &amp; intelligent, living in the present with optimism and building for the future with creativity. We have the confidence to explore new ideas and develop mold-breaking services and solutions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545521" y="2945647"/>
            <a:ext cx="4014788" cy="224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OUR COHESION </a:t>
            </a:r>
          </a:p>
          <a:p>
            <a:pPr algn="just">
              <a:lnSpc>
                <a:spcPts val="2520"/>
              </a:lnSpc>
            </a:pPr>
            <a:endParaRPr lang="en-US" sz="2400" b="1" dirty="0">
              <a:solidFill>
                <a:srgbClr val="404040"/>
              </a:solidFill>
            </a:endParaRPr>
          </a:p>
          <a:p>
            <a:pPr algn="just">
              <a:lnSpc>
                <a:spcPts val="2520"/>
              </a:lnSpc>
            </a:pPr>
            <a:r>
              <a:rPr lang="en-US" sz="2400" b="1" dirty="0">
                <a:solidFill>
                  <a:srgbClr val="404040"/>
                </a:solidFill>
              </a:rPr>
              <a:t>We generate a strong spirit of teamwork, exchanging knowledge &amp; skills so that we can unite towards sustainable progress and development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0E20581-4C44-403A-B487-023ECDD892D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523793" cy="5820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04089"/>
            <a:ext cx="18288000" cy="5982911"/>
            <a:chOff x="0" y="0"/>
            <a:chExt cx="24384000" cy="79772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977251"/>
            </a:xfrm>
            <a:custGeom>
              <a:avLst/>
              <a:gdLst/>
              <a:ahLst/>
              <a:cxnLst/>
              <a:rect l="l" t="t" r="r" b="b"/>
              <a:pathLst>
                <a:path w="24384000" h="7977251">
                  <a:moveTo>
                    <a:pt x="0" y="0"/>
                  </a:moveTo>
                  <a:lnTo>
                    <a:pt x="24384000" y="0"/>
                  </a:lnTo>
                  <a:lnTo>
                    <a:pt x="24384000" y="7977251"/>
                  </a:lnTo>
                  <a:lnTo>
                    <a:pt x="0" y="797725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118567" y="2331720"/>
            <a:ext cx="11169434" cy="6750948"/>
            <a:chOff x="0" y="0"/>
            <a:chExt cx="14892579" cy="90012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92528" cy="9001252"/>
            </a:xfrm>
            <a:custGeom>
              <a:avLst/>
              <a:gdLst/>
              <a:ahLst/>
              <a:cxnLst/>
              <a:rect l="l" t="t" r="r" b="b"/>
              <a:pathLst>
                <a:path w="14892528" h="9001252">
                  <a:moveTo>
                    <a:pt x="0" y="0"/>
                  </a:moveTo>
                  <a:lnTo>
                    <a:pt x="14892528" y="0"/>
                  </a:lnTo>
                  <a:lnTo>
                    <a:pt x="14892528" y="9001252"/>
                  </a:lnTo>
                  <a:lnTo>
                    <a:pt x="0" y="900125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5977" y="5908980"/>
            <a:ext cx="1159440" cy="1159440"/>
            <a:chOff x="0" y="0"/>
            <a:chExt cx="1545920" cy="15459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AutoShape 8"/>
          <p:cNvSpPr/>
          <p:nvPr/>
        </p:nvSpPr>
        <p:spPr>
          <a:xfrm rot="5445">
            <a:off x="8113058" y="3994512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AutoShape 9"/>
          <p:cNvSpPr/>
          <p:nvPr/>
        </p:nvSpPr>
        <p:spPr>
          <a:xfrm rot="5445">
            <a:off x="8113058" y="5657304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0" name="AutoShape 10"/>
          <p:cNvSpPr/>
          <p:nvPr/>
        </p:nvSpPr>
        <p:spPr>
          <a:xfrm rot="5445">
            <a:off x="8113058" y="7320096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Box 11"/>
          <p:cNvSpPr txBox="1"/>
          <p:nvPr/>
        </p:nvSpPr>
        <p:spPr>
          <a:xfrm>
            <a:off x="8135164" y="2832355"/>
            <a:ext cx="1016715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b="1" spc="175" dirty="0"/>
              <a:t>SSOS was launched in 2013 with a passion to deliver world class services in FM</a:t>
            </a:r>
            <a:endParaRPr lang="en-US" sz="2700" b="1" spc="-107" dirty="0"/>
          </a:p>
        </p:txBody>
      </p:sp>
      <p:sp>
        <p:nvSpPr>
          <p:cNvPr id="12" name="TextBox 12"/>
          <p:cNvSpPr txBox="1"/>
          <p:nvPr/>
        </p:nvSpPr>
        <p:spPr>
          <a:xfrm>
            <a:off x="8120844" y="4622888"/>
            <a:ext cx="9393249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b="1" spc="132" dirty="0"/>
              <a:t>Presence across the Delhi, Haryana, Uttar Pradesh, Rajasthan, Mumbai, Pune, Bangalore, Chennai, Hyderabad, Kolkata, Orissa, Punjab, Chandigarh…  </a:t>
            </a:r>
          </a:p>
          <a:p>
            <a:pPr algn="l">
              <a:lnSpc>
                <a:spcPts val="3240"/>
              </a:lnSpc>
            </a:pPr>
            <a:endParaRPr lang="en-US" sz="2800" b="1" spc="-107" dirty="0"/>
          </a:p>
        </p:txBody>
      </p:sp>
      <p:sp>
        <p:nvSpPr>
          <p:cNvPr id="13" name="TextBox 13"/>
          <p:cNvSpPr txBox="1"/>
          <p:nvPr/>
        </p:nvSpPr>
        <p:spPr>
          <a:xfrm>
            <a:off x="8135164" y="6013745"/>
            <a:ext cx="939324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b="1" spc="142" dirty="0"/>
              <a:t>Highly trained and motivated employee strength of over 6,000 people</a:t>
            </a:r>
          </a:p>
          <a:p>
            <a:pPr algn="l">
              <a:lnSpc>
                <a:spcPts val="3240"/>
              </a:lnSpc>
            </a:pPr>
            <a:endParaRPr lang="en-US" sz="2700" b="1" spc="-107" dirty="0"/>
          </a:p>
        </p:txBody>
      </p:sp>
      <p:sp>
        <p:nvSpPr>
          <p:cNvPr id="14" name="TextBox 14"/>
          <p:cNvSpPr txBox="1"/>
          <p:nvPr/>
        </p:nvSpPr>
        <p:spPr>
          <a:xfrm>
            <a:off x="8136698" y="7621463"/>
            <a:ext cx="939324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b="1" spc="142" dirty="0"/>
              <a:t>Our Core strength is Operational Excellence, NO Outsourcing &amp; 100% online compliances.</a:t>
            </a:r>
          </a:p>
          <a:p>
            <a:pPr algn="l">
              <a:lnSpc>
                <a:spcPts val="3240"/>
              </a:lnSpc>
            </a:pPr>
            <a:endParaRPr lang="en-US" sz="2700" b="1" spc="-107" dirty="0"/>
          </a:p>
        </p:txBody>
      </p:sp>
      <p:sp>
        <p:nvSpPr>
          <p:cNvPr id="15" name="Freeform 15"/>
          <p:cNvSpPr/>
          <p:nvPr/>
        </p:nvSpPr>
        <p:spPr>
          <a:xfrm>
            <a:off x="16654" y="2059186"/>
            <a:ext cx="6449750" cy="6257116"/>
          </a:xfrm>
          <a:custGeom>
            <a:avLst/>
            <a:gdLst/>
            <a:ahLst/>
            <a:cxnLst/>
            <a:rect l="l" t="t" r="r" b="b"/>
            <a:pathLst>
              <a:path w="6449750" h="6257116">
                <a:moveTo>
                  <a:pt x="0" y="0"/>
                </a:moveTo>
                <a:lnTo>
                  <a:pt x="6449750" y="0"/>
                </a:lnTo>
                <a:lnTo>
                  <a:pt x="6449750" y="6257116"/>
                </a:lnTo>
                <a:lnTo>
                  <a:pt x="0" y="62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TextBox 16"/>
          <p:cNvSpPr txBox="1"/>
          <p:nvPr/>
        </p:nvSpPr>
        <p:spPr>
          <a:xfrm>
            <a:off x="445660" y="675620"/>
            <a:ext cx="8785586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80"/>
              </a:lnSpc>
            </a:pPr>
            <a:r>
              <a:rPr lang="en-US" sz="6000" b="1" u="sng" spc="-215" dirty="0">
                <a:solidFill>
                  <a:srgbClr val="000000"/>
                </a:solidFill>
              </a:rPr>
              <a:t>OUR JOURNEY ​</a:t>
            </a:r>
          </a:p>
          <a:p>
            <a:pPr>
              <a:lnSpc>
                <a:spcPts val="6480"/>
              </a:lnSpc>
            </a:pPr>
            <a:r>
              <a:rPr lang="en-US" sz="6000" b="1" u="sng" spc="-215" dirty="0">
                <a:solidFill>
                  <a:srgbClr val="000000"/>
                </a:solidFill>
              </a:rPr>
              <a:t>​</a:t>
            </a:r>
          </a:p>
          <a:p>
            <a:pPr>
              <a:lnSpc>
                <a:spcPts val="6480"/>
              </a:lnSpc>
            </a:pPr>
            <a:r>
              <a:rPr lang="en-US" sz="6000" b="1" u="sng" spc="-215" dirty="0">
                <a:solidFill>
                  <a:srgbClr val="000000"/>
                </a:solidFill>
              </a:rPr>
              <a:t>​</a:t>
            </a:r>
          </a:p>
          <a:p>
            <a:pPr>
              <a:lnSpc>
                <a:spcPts val="6480"/>
              </a:lnSpc>
            </a:pPr>
            <a:r>
              <a:rPr lang="en-US" sz="6000" b="1" u="sng" spc="-215" dirty="0">
                <a:solidFill>
                  <a:srgbClr val="000000"/>
                </a:solidFill>
              </a:rPr>
              <a:t>​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472452" y="7629246"/>
            <a:ext cx="1159440" cy="1159440"/>
            <a:chOff x="0" y="0"/>
            <a:chExt cx="1545920" cy="15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382173" y="4395072"/>
            <a:ext cx="1159440" cy="1159440"/>
            <a:chOff x="0" y="0"/>
            <a:chExt cx="1545920" cy="15459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376706" y="2668055"/>
            <a:ext cx="1159440" cy="1159440"/>
            <a:chOff x="0" y="0"/>
            <a:chExt cx="1545920" cy="15459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1937354" y="55031"/>
            <a:ext cx="5080662" cy="1127391"/>
          </a:xfrm>
          <a:custGeom>
            <a:avLst/>
            <a:gdLst/>
            <a:ahLst/>
            <a:cxnLst/>
            <a:rect l="l" t="t" r="r" b="b"/>
            <a:pathLst>
              <a:path w="5080662" h="1127391">
                <a:moveTo>
                  <a:pt x="0" y="0"/>
                </a:moveTo>
                <a:lnTo>
                  <a:pt x="5080662" y="0"/>
                </a:lnTo>
                <a:lnTo>
                  <a:pt x="5080662" y="1127391"/>
                </a:lnTo>
                <a:lnTo>
                  <a:pt x="0" y="1127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D210EF1-4E3F-43D3-A624-5715524A6B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-10521"/>
            <a:ext cx="1523793" cy="582021"/>
          </a:xfrm>
          <a:prstGeom prst="rect">
            <a:avLst/>
          </a:prstGeom>
        </p:spPr>
      </p:pic>
      <p:sp>
        <p:nvSpPr>
          <p:cNvPr id="25" name="Freeform 38"/>
          <p:cNvSpPr/>
          <p:nvPr/>
        </p:nvSpPr>
        <p:spPr>
          <a:xfrm>
            <a:off x="6525495" y="2792601"/>
            <a:ext cx="845688" cy="818203"/>
          </a:xfrm>
          <a:custGeom>
            <a:avLst/>
            <a:gdLst/>
            <a:ahLst/>
            <a:cxnLst/>
            <a:rect l="l" t="t" r="r" b="b"/>
            <a:pathLst>
              <a:path w="845688" h="818203">
                <a:moveTo>
                  <a:pt x="0" y="0"/>
                </a:moveTo>
                <a:lnTo>
                  <a:pt x="845688" y="0"/>
                </a:lnTo>
                <a:lnTo>
                  <a:pt x="845688" y="818203"/>
                </a:lnTo>
                <a:lnTo>
                  <a:pt x="0" y="8182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Freeform 39"/>
          <p:cNvSpPr/>
          <p:nvPr/>
        </p:nvSpPr>
        <p:spPr>
          <a:xfrm>
            <a:off x="6448633" y="4529161"/>
            <a:ext cx="1000879" cy="932135"/>
          </a:xfrm>
          <a:custGeom>
            <a:avLst/>
            <a:gdLst/>
            <a:ahLst/>
            <a:cxnLst/>
            <a:rect l="l" t="t" r="r" b="b"/>
            <a:pathLst>
              <a:path w="879725" h="836839">
                <a:moveTo>
                  <a:pt x="0" y="0"/>
                </a:moveTo>
                <a:lnTo>
                  <a:pt x="879726" y="0"/>
                </a:lnTo>
                <a:lnTo>
                  <a:pt x="879726" y="836839"/>
                </a:lnTo>
                <a:lnTo>
                  <a:pt x="0" y="8368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7" name="Freeform 40"/>
          <p:cNvSpPr/>
          <p:nvPr/>
        </p:nvSpPr>
        <p:spPr>
          <a:xfrm>
            <a:off x="6491802" y="6013745"/>
            <a:ext cx="1016597" cy="986099"/>
          </a:xfrm>
          <a:custGeom>
            <a:avLst/>
            <a:gdLst/>
            <a:ahLst/>
            <a:cxnLst/>
            <a:rect l="l" t="t" r="r" b="b"/>
            <a:pathLst>
              <a:path w="1016597" h="986099">
                <a:moveTo>
                  <a:pt x="0" y="0"/>
                </a:moveTo>
                <a:lnTo>
                  <a:pt x="1016597" y="0"/>
                </a:lnTo>
                <a:lnTo>
                  <a:pt x="1016597" y="986099"/>
                </a:lnTo>
                <a:lnTo>
                  <a:pt x="0" y="9860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8" name="Freeform 22"/>
          <p:cNvSpPr/>
          <p:nvPr/>
        </p:nvSpPr>
        <p:spPr>
          <a:xfrm>
            <a:off x="6613799" y="7736827"/>
            <a:ext cx="946119" cy="961858"/>
          </a:xfrm>
          <a:custGeom>
            <a:avLst/>
            <a:gdLst/>
            <a:ahLst/>
            <a:cxnLst/>
            <a:rect l="l" t="t" r="r" b="b"/>
            <a:pathLst>
              <a:path w="946119" h="961858">
                <a:moveTo>
                  <a:pt x="0" y="0"/>
                </a:moveTo>
                <a:lnTo>
                  <a:pt x="946119" y="0"/>
                </a:lnTo>
                <a:lnTo>
                  <a:pt x="946119" y="961858"/>
                </a:lnTo>
                <a:lnTo>
                  <a:pt x="0" y="96185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71524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642" b="-802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" name="Group 3"/>
          <p:cNvGrpSpPr/>
          <p:nvPr/>
        </p:nvGrpSpPr>
        <p:grpSpPr>
          <a:xfrm>
            <a:off x="0" y="6161219"/>
            <a:ext cx="18288000" cy="4125781"/>
            <a:chOff x="0" y="0"/>
            <a:chExt cx="6671512" cy="14796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71512" cy="1479636"/>
            </a:xfrm>
            <a:custGeom>
              <a:avLst/>
              <a:gdLst/>
              <a:ahLst/>
              <a:cxnLst/>
              <a:rect l="l" t="t" r="r" b="b"/>
              <a:pathLst>
                <a:path w="6671512" h="1479636">
                  <a:moveTo>
                    <a:pt x="0" y="0"/>
                  </a:moveTo>
                  <a:lnTo>
                    <a:pt x="6671512" y="0"/>
                  </a:lnTo>
                  <a:lnTo>
                    <a:pt x="6671512" y="1479636"/>
                  </a:lnTo>
                  <a:lnTo>
                    <a:pt x="0" y="1479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5" name="Freeform 5"/>
          <p:cNvSpPr/>
          <p:nvPr/>
        </p:nvSpPr>
        <p:spPr>
          <a:xfrm rot="-10800000">
            <a:off x="12001521" y="-1315438"/>
            <a:ext cx="3037086" cy="2630876"/>
          </a:xfrm>
          <a:custGeom>
            <a:avLst/>
            <a:gdLst/>
            <a:ahLst/>
            <a:cxnLst/>
            <a:rect l="l" t="t" r="r" b="b"/>
            <a:pathLst>
              <a:path w="3037086" h="2630876">
                <a:moveTo>
                  <a:pt x="0" y="0"/>
                </a:moveTo>
                <a:lnTo>
                  <a:pt x="3037087" y="0"/>
                </a:lnTo>
                <a:lnTo>
                  <a:pt x="3037087" y="2630876"/>
                </a:lnTo>
                <a:lnTo>
                  <a:pt x="0" y="26308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73890" y="8133341"/>
            <a:ext cx="3032805" cy="2626409"/>
            <a:chOff x="0" y="0"/>
            <a:chExt cx="6350000" cy="5499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5113D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Freeform 8"/>
          <p:cNvSpPr/>
          <p:nvPr/>
        </p:nvSpPr>
        <p:spPr>
          <a:xfrm>
            <a:off x="-6326" y="7357451"/>
            <a:ext cx="3466551" cy="3002899"/>
          </a:xfrm>
          <a:custGeom>
            <a:avLst/>
            <a:gdLst/>
            <a:ahLst/>
            <a:cxnLst/>
            <a:rect l="l" t="t" r="r" b="b"/>
            <a:pathLst>
              <a:path w="3466551" h="3002899">
                <a:moveTo>
                  <a:pt x="0" y="0"/>
                </a:moveTo>
                <a:lnTo>
                  <a:pt x="3466550" y="0"/>
                </a:lnTo>
                <a:lnTo>
                  <a:pt x="3466550" y="3002900"/>
                </a:lnTo>
                <a:lnTo>
                  <a:pt x="0" y="3002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TextBox 9"/>
          <p:cNvSpPr txBox="1"/>
          <p:nvPr/>
        </p:nvSpPr>
        <p:spPr>
          <a:xfrm>
            <a:off x="622429" y="887685"/>
            <a:ext cx="8445371" cy="67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5"/>
              </a:lnSpc>
            </a:pPr>
            <a:r>
              <a:rPr lang="en-US" sz="6000" b="1" u="sng" dirty="0">
                <a:solidFill>
                  <a:srgbClr val="FFFFFF"/>
                </a:solidFill>
              </a:rPr>
              <a:t>WHY US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02662" y="3221300"/>
            <a:ext cx="5116204" cy="5116204"/>
          </a:xfrm>
          <a:custGeom>
            <a:avLst/>
            <a:gdLst/>
            <a:ahLst/>
            <a:cxnLst/>
            <a:rect l="l" t="t" r="r" b="b"/>
            <a:pathLst>
              <a:path w="5116204" h="5116204">
                <a:moveTo>
                  <a:pt x="0" y="0"/>
                </a:moveTo>
                <a:lnTo>
                  <a:pt x="5116204" y="0"/>
                </a:lnTo>
                <a:lnTo>
                  <a:pt x="5116204" y="5116205"/>
                </a:lnTo>
                <a:lnTo>
                  <a:pt x="0" y="5116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TextBox 11"/>
          <p:cNvSpPr txBox="1"/>
          <p:nvPr/>
        </p:nvSpPr>
        <p:spPr>
          <a:xfrm>
            <a:off x="3599786" y="3434843"/>
            <a:ext cx="339397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FCFEFF"/>
                </a:solidFill>
              </a:rPr>
              <a:t>Young Leadership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79364" y="3564882"/>
            <a:ext cx="661636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FCFEFF"/>
                </a:solidFill>
              </a:rPr>
              <a:t>Promising Operational Efficiency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79364" y="6846211"/>
            <a:ext cx="6489121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000000"/>
                </a:solidFill>
              </a:rPr>
              <a:t>Availability of wide Forte of Building Management Services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5569" y="5280472"/>
            <a:ext cx="5356711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FCFEFF"/>
                </a:solidFill>
              </a:rPr>
              <a:t>Training Oriented Mindset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53950" y="7127019"/>
            <a:ext cx="503981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000000"/>
                </a:solidFill>
              </a:rPr>
              <a:t>Best Operation Practices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2273" y="5280472"/>
            <a:ext cx="540310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FCFEFF"/>
                </a:solidFill>
              </a:rPr>
              <a:t>On Line Compliance Portal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65682" y="2167763"/>
            <a:ext cx="365495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>
                <a:solidFill>
                  <a:srgbClr val="FCFEFF"/>
                </a:solidFill>
              </a:rPr>
              <a:t>Internal Audit Team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69084" y="8459503"/>
            <a:ext cx="6949832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dirty="0">
                <a:solidFill>
                  <a:srgbClr val="000000"/>
                </a:solidFill>
              </a:rPr>
              <a:t>Moving towards IT-based Management Framework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C1CE92C-7C2C-436C-854D-1B67002E56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523793" cy="5820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2099" y="3086960"/>
            <a:ext cx="4113080" cy="4113080"/>
          </a:xfrm>
          <a:custGeom>
            <a:avLst/>
            <a:gdLst/>
            <a:ahLst/>
            <a:cxnLst/>
            <a:rect l="l" t="t" r="r" b="b"/>
            <a:pathLst>
              <a:path w="4113080" h="4113080">
                <a:moveTo>
                  <a:pt x="0" y="0"/>
                </a:moveTo>
                <a:lnTo>
                  <a:pt x="4113080" y="0"/>
                </a:lnTo>
                <a:lnTo>
                  <a:pt x="4113080" y="4113080"/>
                </a:lnTo>
                <a:lnTo>
                  <a:pt x="0" y="4113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089517" y="3086960"/>
            <a:ext cx="4113080" cy="4113080"/>
          </a:xfrm>
          <a:custGeom>
            <a:avLst/>
            <a:gdLst/>
            <a:ahLst/>
            <a:cxnLst/>
            <a:rect l="l" t="t" r="r" b="b"/>
            <a:pathLst>
              <a:path w="4113080" h="4113080">
                <a:moveTo>
                  <a:pt x="0" y="0"/>
                </a:moveTo>
                <a:lnTo>
                  <a:pt x="4113080" y="0"/>
                </a:lnTo>
                <a:lnTo>
                  <a:pt x="4113080" y="4113080"/>
                </a:lnTo>
                <a:lnTo>
                  <a:pt x="0" y="4113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002821" y="3045434"/>
            <a:ext cx="4113080" cy="4113080"/>
          </a:xfrm>
          <a:custGeom>
            <a:avLst/>
            <a:gdLst/>
            <a:ahLst/>
            <a:cxnLst/>
            <a:rect l="l" t="t" r="r" b="b"/>
            <a:pathLst>
              <a:path w="4113080" h="4113080">
                <a:moveTo>
                  <a:pt x="0" y="0"/>
                </a:moveTo>
                <a:lnTo>
                  <a:pt x="4113080" y="0"/>
                </a:lnTo>
                <a:lnTo>
                  <a:pt x="4113080" y="4113080"/>
                </a:lnTo>
                <a:lnTo>
                  <a:pt x="0" y="4113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0" y="2713959"/>
            <a:ext cx="18790939" cy="4834202"/>
          </a:xfrm>
          <a:custGeom>
            <a:avLst/>
            <a:gdLst/>
            <a:ahLst/>
            <a:cxnLst/>
            <a:rect l="l" t="t" r="r" b="b"/>
            <a:pathLst>
              <a:path w="18790939" h="4834202">
                <a:moveTo>
                  <a:pt x="0" y="0"/>
                </a:moveTo>
                <a:lnTo>
                  <a:pt x="18790939" y="0"/>
                </a:lnTo>
                <a:lnTo>
                  <a:pt x="18790939" y="4834202"/>
                </a:lnTo>
                <a:lnTo>
                  <a:pt x="0" y="48342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8" r="-60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50727" y="861125"/>
            <a:ext cx="7721756" cy="2795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19"/>
              </a:lnSpc>
            </a:pPr>
            <a:r>
              <a:rPr lang="en-US" sz="7800" b="1" u="sng" dirty="0">
                <a:solidFill>
                  <a:schemeClr val="tx2"/>
                </a:solidFill>
              </a:rPr>
              <a:t>OUR STRENGTHS</a:t>
            </a:r>
          </a:p>
          <a:p>
            <a:pPr>
              <a:lnSpc>
                <a:spcPts val="10919"/>
              </a:lnSpc>
            </a:pPr>
            <a:endParaRPr lang="en-US" sz="7800" b="1" u="sng" dirty="0">
              <a:solidFill>
                <a:srgbClr val="0077C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73212" y="7529111"/>
            <a:ext cx="5710854" cy="19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</a:pPr>
            <a:r>
              <a:rPr lang="en-US" sz="3700" b="1" spc="13" dirty="0">
                <a:solidFill>
                  <a:srgbClr val="3275C5"/>
                </a:solidFill>
                <a:latin typeface="+mj-lt"/>
              </a:rPr>
              <a:t>Managing 10 million+ </a:t>
            </a:r>
          </a:p>
          <a:p>
            <a:pPr algn="ctr">
              <a:lnSpc>
                <a:spcPts val="5109"/>
              </a:lnSpc>
            </a:pPr>
            <a:r>
              <a:rPr lang="en-US" sz="3700" b="1" spc="13" dirty="0" err="1">
                <a:solidFill>
                  <a:srgbClr val="3275C5"/>
                </a:solidFill>
                <a:latin typeface="+mj-lt"/>
              </a:rPr>
              <a:t>Sq.ft</a:t>
            </a:r>
            <a:r>
              <a:rPr lang="en-US" sz="3700" b="1" spc="13" dirty="0">
                <a:solidFill>
                  <a:srgbClr val="3275C5"/>
                </a:solidFill>
                <a:latin typeface="+mj-lt"/>
              </a:rPr>
              <a:t>. </a:t>
            </a:r>
          </a:p>
          <a:p>
            <a:pPr algn="ctr">
              <a:lnSpc>
                <a:spcPts val="5109"/>
              </a:lnSpc>
            </a:pPr>
            <a:endParaRPr lang="en-US" sz="3650" spc="13" dirty="0">
              <a:solidFill>
                <a:srgbClr val="3275C5"/>
              </a:solidFill>
              <a:latin typeface="Source Sans Pr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563600" y="7548161"/>
            <a:ext cx="4495314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</a:pPr>
            <a:r>
              <a:rPr lang="en-US" sz="3700" b="1" spc="13" dirty="0">
                <a:solidFill>
                  <a:srgbClr val="3275C5"/>
                </a:solidFill>
              </a:rPr>
              <a:t>6000 employees &amp; growing….</a:t>
            </a:r>
          </a:p>
          <a:p>
            <a:pPr algn="ctr">
              <a:lnSpc>
                <a:spcPts val="5109"/>
              </a:lnSpc>
            </a:pPr>
            <a:endParaRPr lang="en-US" sz="3650" spc="13" dirty="0">
              <a:solidFill>
                <a:srgbClr val="3275C5"/>
              </a:solidFill>
              <a:latin typeface="Source Sans Pr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632237" y="7529111"/>
            <a:ext cx="3526463" cy="662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9"/>
              </a:lnSpc>
            </a:pPr>
            <a:r>
              <a:rPr lang="en-US" sz="3949" b="1" spc="15" dirty="0">
                <a:solidFill>
                  <a:srgbClr val="3275C5"/>
                </a:solidFill>
              </a:rPr>
              <a:t>700+ Sites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DDA96-E7CA-4A8D-B4F8-0E34B9B10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2068260" cy="7899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335486" y="2491716"/>
            <a:ext cx="3911401" cy="5678272"/>
            <a:chOff x="0" y="0"/>
            <a:chExt cx="4734206" cy="68727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4206" cy="6872757"/>
            </a:xfrm>
            <a:custGeom>
              <a:avLst/>
              <a:gdLst/>
              <a:ahLst/>
              <a:cxnLst/>
              <a:rect l="l" t="t" r="r" b="b"/>
              <a:pathLst>
                <a:path w="4734206" h="6872757">
                  <a:moveTo>
                    <a:pt x="1324610" y="0"/>
                  </a:moveTo>
                  <a:lnTo>
                    <a:pt x="0" y="0"/>
                  </a:lnTo>
                  <a:lnTo>
                    <a:pt x="0" y="5548147"/>
                  </a:lnTo>
                  <a:lnTo>
                    <a:pt x="1324610" y="6872757"/>
                  </a:lnTo>
                  <a:lnTo>
                    <a:pt x="4734206" y="6872757"/>
                  </a:lnTo>
                  <a:lnTo>
                    <a:pt x="4734206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002C66"/>
            </a:solidFill>
          </p:spPr>
          <p:txBody>
            <a:bodyPr/>
            <a:lstStyle/>
            <a:p>
              <a:endParaRPr lang="en-US" sz="2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25064" y="3587457"/>
            <a:ext cx="3911401" cy="5672435"/>
            <a:chOff x="0" y="0"/>
            <a:chExt cx="4734206" cy="68656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4206" cy="6865693"/>
            </a:xfrm>
            <a:custGeom>
              <a:avLst/>
              <a:gdLst/>
              <a:ahLst/>
              <a:cxnLst/>
              <a:rect l="l" t="t" r="r" b="b"/>
              <a:pathLst>
                <a:path w="4734206" h="6865693">
                  <a:moveTo>
                    <a:pt x="1324610" y="0"/>
                  </a:moveTo>
                  <a:lnTo>
                    <a:pt x="0" y="0"/>
                  </a:lnTo>
                  <a:lnTo>
                    <a:pt x="0" y="5541083"/>
                  </a:lnTo>
                  <a:lnTo>
                    <a:pt x="1324610" y="6865693"/>
                  </a:lnTo>
                  <a:lnTo>
                    <a:pt x="4734206" y="6865693"/>
                  </a:lnTo>
                  <a:lnTo>
                    <a:pt x="4734206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9139238" y="2491716"/>
            <a:ext cx="3911401" cy="5678272"/>
            <a:chOff x="0" y="0"/>
            <a:chExt cx="4734206" cy="68727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4206" cy="6872757"/>
            </a:xfrm>
            <a:custGeom>
              <a:avLst/>
              <a:gdLst/>
              <a:ahLst/>
              <a:cxnLst/>
              <a:rect l="l" t="t" r="r" b="b"/>
              <a:pathLst>
                <a:path w="4734206" h="6872757">
                  <a:moveTo>
                    <a:pt x="1324610" y="0"/>
                  </a:moveTo>
                  <a:lnTo>
                    <a:pt x="0" y="0"/>
                  </a:lnTo>
                  <a:lnTo>
                    <a:pt x="0" y="5548147"/>
                  </a:lnTo>
                  <a:lnTo>
                    <a:pt x="1324610" y="6872757"/>
                  </a:lnTo>
                  <a:lnTo>
                    <a:pt x="4734206" y="6872757"/>
                  </a:lnTo>
                  <a:lnTo>
                    <a:pt x="4734206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002C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88903" y="7681086"/>
            <a:ext cx="2204567" cy="220456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11118" y="11118"/>
              <a:ext cx="790565" cy="790565"/>
            </a:xfrm>
            <a:custGeom>
              <a:avLst/>
              <a:gdLst/>
              <a:ahLst/>
              <a:cxnLst/>
              <a:rect l="l" t="t" r="r" b="b"/>
              <a:pathLst>
                <a:path w="790565" h="790565">
                  <a:moveTo>
                    <a:pt x="420114" y="13714"/>
                  </a:moveTo>
                  <a:lnTo>
                    <a:pt x="776850" y="370450"/>
                  </a:lnTo>
                  <a:cubicBezTo>
                    <a:pt x="790564" y="384164"/>
                    <a:pt x="790564" y="406400"/>
                    <a:pt x="776850" y="420114"/>
                  </a:cubicBezTo>
                  <a:lnTo>
                    <a:pt x="420114" y="776850"/>
                  </a:lnTo>
                  <a:cubicBezTo>
                    <a:pt x="406400" y="790564"/>
                    <a:pt x="384164" y="790564"/>
                    <a:pt x="370450" y="776850"/>
                  </a:cubicBezTo>
                  <a:lnTo>
                    <a:pt x="13714" y="420114"/>
                  </a:lnTo>
                  <a:cubicBezTo>
                    <a:pt x="0" y="406400"/>
                    <a:pt x="0" y="384164"/>
                    <a:pt x="13714" y="370450"/>
                  </a:cubicBezTo>
                  <a:lnTo>
                    <a:pt x="370450" y="13714"/>
                  </a:lnTo>
                  <a:cubicBezTo>
                    <a:pt x="384164" y="0"/>
                    <a:pt x="406400" y="0"/>
                    <a:pt x="420114" y="13714"/>
                  </a:cubicBezTo>
                  <a:close/>
                </a:path>
              </a:pathLst>
            </a:custGeom>
            <a:solidFill>
              <a:srgbClr val="F2F2F2"/>
            </a:solidFill>
            <a:ln w="47625" cap="sq">
              <a:solidFill>
                <a:srgbClr val="0071C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700" y="92075"/>
              <a:ext cx="533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sz="20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0779" y="1950181"/>
            <a:ext cx="2204567" cy="220456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1118" y="11118"/>
              <a:ext cx="790565" cy="790565"/>
            </a:xfrm>
            <a:custGeom>
              <a:avLst/>
              <a:gdLst/>
              <a:ahLst/>
              <a:cxnLst/>
              <a:rect l="l" t="t" r="r" b="b"/>
              <a:pathLst>
                <a:path w="790565" h="790565">
                  <a:moveTo>
                    <a:pt x="420114" y="13714"/>
                  </a:moveTo>
                  <a:lnTo>
                    <a:pt x="776850" y="370450"/>
                  </a:lnTo>
                  <a:cubicBezTo>
                    <a:pt x="790564" y="384164"/>
                    <a:pt x="790564" y="406400"/>
                    <a:pt x="776850" y="420114"/>
                  </a:cubicBezTo>
                  <a:lnTo>
                    <a:pt x="420114" y="776850"/>
                  </a:lnTo>
                  <a:cubicBezTo>
                    <a:pt x="406400" y="790564"/>
                    <a:pt x="384164" y="790564"/>
                    <a:pt x="370450" y="776850"/>
                  </a:cubicBezTo>
                  <a:lnTo>
                    <a:pt x="13714" y="420114"/>
                  </a:lnTo>
                  <a:cubicBezTo>
                    <a:pt x="0" y="406400"/>
                    <a:pt x="0" y="384164"/>
                    <a:pt x="13714" y="370450"/>
                  </a:cubicBezTo>
                  <a:lnTo>
                    <a:pt x="370450" y="13714"/>
                  </a:lnTo>
                  <a:cubicBezTo>
                    <a:pt x="384164" y="0"/>
                    <a:pt x="406400" y="0"/>
                    <a:pt x="420114" y="13714"/>
                  </a:cubicBezTo>
                  <a:close/>
                </a:path>
              </a:pathLst>
            </a:custGeom>
            <a:solidFill>
              <a:srgbClr val="F2F2F2"/>
            </a:solidFill>
            <a:ln w="47625" cap="sq">
              <a:solidFill>
                <a:srgbClr val="004AAD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700" y="92075"/>
              <a:ext cx="533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sz="20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92654" y="7681086"/>
            <a:ext cx="2204567" cy="220456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1118" y="11118"/>
              <a:ext cx="790565" cy="790565"/>
            </a:xfrm>
            <a:custGeom>
              <a:avLst/>
              <a:gdLst/>
              <a:ahLst/>
              <a:cxnLst/>
              <a:rect l="l" t="t" r="r" b="b"/>
              <a:pathLst>
                <a:path w="790565" h="790565">
                  <a:moveTo>
                    <a:pt x="420114" y="13714"/>
                  </a:moveTo>
                  <a:lnTo>
                    <a:pt x="776850" y="370450"/>
                  </a:lnTo>
                  <a:cubicBezTo>
                    <a:pt x="790564" y="384164"/>
                    <a:pt x="790564" y="406400"/>
                    <a:pt x="776850" y="420114"/>
                  </a:cubicBezTo>
                  <a:lnTo>
                    <a:pt x="420114" y="776850"/>
                  </a:lnTo>
                  <a:cubicBezTo>
                    <a:pt x="406400" y="790564"/>
                    <a:pt x="384164" y="790564"/>
                    <a:pt x="370450" y="776850"/>
                  </a:cubicBezTo>
                  <a:lnTo>
                    <a:pt x="13714" y="420114"/>
                  </a:lnTo>
                  <a:cubicBezTo>
                    <a:pt x="0" y="406400"/>
                    <a:pt x="0" y="384164"/>
                    <a:pt x="13714" y="370450"/>
                  </a:cubicBezTo>
                  <a:lnTo>
                    <a:pt x="370450" y="13714"/>
                  </a:lnTo>
                  <a:cubicBezTo>
                    <a:pt x="384164" y="0"/>
                    <a:pt x="406400" y="0"/>
                    <a:pt x="420114" y="13714"/>
                  </a:cubicBezTo>
                  <a:close/>
                </a:path>
              </a:pathLst>
            </a:custGeom>
            <a:solidFill>
              <a:srgbClr val="F2F2F2"/>
            </a:solidFill>
            <a:ln w="47625" cap="sq">
              <a:solidFill>
                <a:srgbClr val="0072D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700" y="92075"/>
              <a:ext cx="533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sz="200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78065" y="2960480"/>
            <a:ext cx="1249391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80578" y="790267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6749565" y="367313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24536" y="8398816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6959230" y="8284287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4909528" y="102446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7" y="0"/>
                </a:lnTo>
                <a:lnTo>
                  <a:pt x="1220417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910372" y="9486693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7" y="0"/>
                </a:lnTo>
                <a:lnTo>
                  <a:pt x="1220417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6342305" y="9423308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6170500" y="1017200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803353" y="8284287"/>
            <a:ext cx="1184050" cy="775553"/>
          </a:xfrm>
          <a:custGeom>
            <a:avLst/>
            <a:gdLst/>
            <a:ahLst/>
            <a:cxnLst/>
            <a:rect l="l" t="t" r="r" b="b"/>
            <a:pathLst>
              <a:path w="1184050" h="775553">
                <a:moveTo>
                  <a:pt x="0" y="0"/>
                </a:moveTo>
                <a:lnTo>
                  <a:pt x="1184050" y="0"/>
                </a:lnTo>
                <a:lnTo>
                  <a:pt x="1184050" y="775553"/>
                </a:lnTo>
                <a:lnTo>
                  <a:pt x="0" y="7755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10599257" y="8341437"/>
            <a:ext cx="991362" cy="974013"/>
          </a:xfrm>
          <a:custGeom>
            <a:avLst/>
            <a:gdLst/>
            <a:ahLst/>
            <a:cxnLst/>
            <a:rect l="l" t="t" r="r" b="b"/>
            <a:pathLst>
              <a:path w="991362" h="974013">
                <a:moveTo>
                  <a:pt x="0" y="0"/>
                </a:moveTo>
                <a:lnTo>
                  <a:pt x="991362" y="0"/>
                </a:lnTo>
                <a:lnTo>
                  <a:pt x="991362" y="974013"/>
                </a:lnTo>
                <a:lnTo>
                  <a:pt x="0" y="9740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4332468" y="615381"/>
            <a:ext cx="9623064" cy="780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6000" b="1" u="sng" spc="180" dirty="0">
                <a:solidFill>
                  <a:srgbClr val="0D0D0D"/>
                </a:solidFill>
              </a:rPr>
              <a:t>SSOS – SERVICE FORTE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46887" y="4109303"/>
            <a:ext cx="3901876" cy="763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800" b="1" u="sng" dirty="0">
                <a:solidFill>
                  <a:srgbClr val="FFFFFF"/>
                </a:solidFill>
              </a:rPr>
              <a:t> Security Services</a:t>
            </a:r>
          </a:p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endParaRPr lang="en-US" sz="2000" u="sng" dirty="0">
              <a:solidFill>
                <a:srgbClr val="FFFFFF"/>
              </a:solidFill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3594597" y="4380190"/>
            <a:ext cx="2926438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b="1" u="sng" dirty="0">
                <a:solidFill>
                  <a:srgbClr val="FFFFFF"/>
                </a:solidFill>
              </a:rPr>
              <a:t>Recruitment &amp; Consulting Services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562600" y="4816847"/>
            <a:ext cx="3056853" cy="25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Manned Guarding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75061" y="5888098"/>
            <a:ext cx="3003772" cy="25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Security Survey &amp; Audit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918548" y="6531853"/>
            <a:ext cx="2532786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Electronic Security &amp; Surveillance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504759" y="8076009"/>
            <a:ext cx="3048459" cy="25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Event Security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727079" y="7270306"/>
            <a:ext cx="2948206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 Security of Residencial / Commercial Establishment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670360" y="5523706"/>
            <a:ext cx="265290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dirty="0">
                <a:solidFill>
                  <a:srgbClr val="FFFFFF"/>
                </a:solidFill>
              </a:rPr>
              <a:t>    Identification of right    </a:t>
            </a:r>
          </a:p>
          <a:p>
            <a:pPr algn="ctr">
              <a:lnSpc>
                <a:spcPts val="2160"/>
              </a:lnSpc>
            </a:pPr>
            <a:r>
              <a:rPr lang="en-US" sz="2000" dirty="0">
                <a:solidFill>
                  <a:srgbClr val="FFFFFF"/>
                </a:solidFill>
              </a:rPr>
              <a:t>      candidates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746091" y="6322949"/>
            <a:ext cx="262344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spc="-71">
                <a:solidFill>
                  <a:srgbClr val="FFFFFF"/>
                </a:solidFill>
              </a:rPr>
              <a:t>Candidate shortlisting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822163" y="6980174"/>
            <a:ext cx="281697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spc="-71">
                <a:solidFill>
                  <a:srgbClr val="FFFFFF"/>
                </a:solidFill>
              </a:rPr>
              <a:t>Clientele requirements</a:t>
            </a:r>
          </a:p>
          <a:p>
            <a:pPr algn="ctr">
              <a:lnSpc>
                <a:spcPts val="2160"/>
              </a:lnSpc>
            </a:pPr>
            <a:endParaRPr lang="en-US" sz="2000" spc="-71">
              <a:solidFill>
                <a:srgbClr val="FFFFFF"/>
              </a:solidFill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4048228" y="7646112"/>
            <a:ext cx="236484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spc="-71">
                <a:solidFill>
                  <a:srgbClr val="FFFFFF"/>
                </a:solidFill>
              </a:rPr>
              <a:t>Industrial research</a:t>
            </a:r>
          </a:p>
          <a:p>
            <a:pPr algn="ctr">
              <a:lnSpc>
                <a:spcPts val="2160"/>
              </a:lnSpc>
            </a:pPr>
            <a:endParaRPr lang="en-US" sz="2000" spc="-71">
              <a:solidFill>
                <a:srgbClr val="FFFFFF"/>
              </a:solidFill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4506383" y="8417637"/>
            <a:ext cx="1448532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spc="-71">
                <a:solidFill>
                  <a:srgbClr val="FFFFFF"/>
                </a:solidFill>
              </a:rPr>
              <a:t>Negotiations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022908" y="2960480"/>
            <a:ext cx="220456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endParaRPr sz="2800" b="1" dirty="0"/>
          </a:p>
          <a:p>
            <a:pPr algn="ctr">
              <a:lnSpc>
                <a:spcPts val="3219"/>
              </a:lnSpc>
            </a:pPr>
            <a:r>
              <a:rPr lang="en-US" sz="2800" b="1" u="sng" spc="-103" dirty="0">
                <a:solidFill>
                  <a:srgbClr val="FFFFFF"/>
                </a:solidFill>
              </a:rPr>
              <a:t>Soft Services</a:t>
            </a:r>
          </a:p>
          <a:p>
            <a:pPr algn="ctr">
              <a:lnSpc>
                <a:spcPts val="3219"/>
              </a:lnSpc>
            </a:pPr>
            <a:endParaRPr lang="en-US" sz="2800" b="1" u="sng" spc="-103" dirty="0">
              <a:solidFill>
                <a:srgbClr val="FFFFFF"/>
              </a:solidFill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999413" y="4343135"/>
            <a:ext cx="2738689" cy="28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300" b="1" spc="-79" dirty="0">
                <a:solidFill>
                  <a:srgbClr val="FFFFFF"/>
                </a:solidFill>
              </a:rPr>
              <a:t>Housekeeping Services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136656" y="5608593"/>
            <a:ext cx="2090819" cy="28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300" b="1" spc="-79">
                <a:solidFill>
                  <a:srgbClr val="FFFFFF"/>
                </a:solidFill>
              </a:rPr>
              <a:t>Janitorial Services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265383" y="6264014"/>
            <a:ext cx="2051607" cy="28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300" b="1" spc="-79" dirty="0">
                <a:solidFill>
                  <a:srgbClr val="FFFFFF"/>
                </a:solidFill>
              </a:rPr>
              <a:t>Pantry Services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280509" y="6923144"/>
            <a:ext cx="1803113" cy="28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300" b="1" spc="-79">
                <a:solidFill>
                  <a:srgbClr val="FFFFFF"/>
                </a:solidFill>
              </a:rPr>
              <a:t>Adhoc Services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751763" y="4960965"/>
            <a:ext cx="3078847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2300" b="1" spc="-79">
                <a:solidFill>
                  <a:srgbClr val="FFFFFF"/>
                </a:solidFill>
              </a:rPr>
              <a:t>Business Support Services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233078" y="3141197"/>
            <a:ext cx="3717864" cy="1558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800" b="1" u="sng" spc="-95" dirty="0">
                <a:solidFill>
                  <a:srgbClr val="FFFFFF"/>
                </a:solidFill>
              </a:rPr>
              <a:t> Warehouse </a:t>
            </a:r>
          </a:p>
          <a:p>
            <a:pPr algn="ctr">
              <a:lnSpc>
                <a:spcPts val="3078"/>
              </a:lnSpc>
            </a:pPr>
            <a:r>
              <a:rPr lang="en-US" sz="2800" b="1" u="sng" spc="-95" dirty="0">
                <a:solidFill>
                  <a:srgbClr val="FFFFFF"/>
                </a:solidFill>
              </a:rPr>
              <a:t>Manpower Outsourcing Services</a:t>
            </a:r>
          </a:p>
          <a:p>
            <a:pPr algn="ctr">
              <a:lnSpc>
                <a:spcPts val="3078"/>
              </a:lnSpc>
            </a:pPr>
            <a:endParaRPr lang="en-US" sz="2000" u="sng" spc="-95" dirty="0">
              <a:solidFill>
                <a:srgbClr val="FFFFFF"/>
              </a:solidFill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9736039" y="5357945"/>
            <a:ext cx="2600973" cy="48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2000" spc="-71" dirty="0">
                <a:solidFill>
                  <a:srgbClr val="F7F7F7"/>
                </a:solidFill>
              </a:rPr>
              <a:t> </a:t>
            </a:r>
            <a:r>
              <a:rPr lang="en-US" sz="2300" b="1" spc="-71" dirty="0">
                <a:solidFill>
                  <a:srgbClr val="F7F7F7"/>
                </a:solidFill>
              </a:rPr>
              <a:t>Attendance &amp; Payroll </a:t>
            </a:r>
          </a:p>
          <a:p>
            <a:pPr algn="ctr">
              <a:lnSpc>
                <a:spcPts val="1791"/>
              </a:lnSpc>
            </a:pPr>
            <a:r>
              <a:rPr lang="en-US" sz="2300" b="1" spc="-71" dirty="0">
                <a:solidFill>
                  <a:srgbClr val="F7F7F7"/>
                </a:solidFill>
              </a:rPr>
              <a:t>Processing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596905" y="4680274"/>
            <a:ext cx="2879241" cy="47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2300" b="1" spc="-130" dirty="0">
                <a:solidFill>
                  <a:srgbClr val="F7F7F7"/>
                </a:solidFill>
              </a:rPr>
              <a:t>Clientele requirements</a:t>
            </a:r>
          </a:p>
          <a:p>
            <a:pPr algn="ctr">
              <a:lnSpc>
                <a:spcPts val="1791"/>
              </a:lnSpc>
            </a:pPr>
            <a:endParaRPr lang="en-US" sz="2000" spc="-130" dirty="0">
              <a:solidFill>
                <a:srgbClr val="F7F7F7"/>
              </a:solidFill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0038434" y="6162878"/>
            <a:ext cx="2179324" cy="48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2300" b="1" spc="-71" dirty="0">
                <a:solidFill>
                  <a:srgbClr val="F7F7F7"/>
                </a:solidFill>
              </a:rPr>
              <a:t>Salary &amp; Salary Slip </a:t>
            </a:r>
          </a:p>
          <a:p>
            <a:pPr algn="ctr">
              <a:lnSpc>
                <a:spcPts val="1791"/>
              </a:lnSpc>
            </a:pPr>
            <a:r>
              <a:rPr lang="en-US" sz="2300" b="1" spc="-71" dirty="0">
                <a:solidFill>
                  <a:srgbClr val="F7F7F7"/>
                </a:solidFill>
              </a:rPr>
              <a:t>Disbursement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946864" y="7050936"/>
            <a:ext cx="2362465" cy="48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2300" b="1" spc="-71" dirty="0">
                <a:solidFill>
                  <a:srgbClr val="F7F7F7"/>
                </a:solidFill>
              </a:rPr>
              <a:t>Statutory Compliances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F32ABDC1-FBF3-43CA-8716-55F2525A20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1523793" cy="582021"/>
          </a:xfrm>
          <a:prstGeom prst="rect">
            <a:avLst/>
          </a:prstGeom>
        </p:spPr>
      </p:pic>
      <p:grpSp>
        <p:nvGrpSpPr>
          <p:cNvPr id="49" name="Group 4">
            <a:extLst>
              <a:ext uri="{FF2B5EF4-FFF2-40B4-BE49-F238E27FC236}">
                <a16:creationId xmlns:a16="http://schemas.microsoft.com/office/drawing/2014/main" id="{FC9738E4-7D5E-24CD-7224-30583BB7FCCB}"/>
              </a:ext>
            </a:extLst>
          </p:cNvPr>
          <p:cNvGrpSpPr/>
          <p:nvPr/>
        </p:nvGrpSpPr>
        <p:grpSpPr>
          <a:xfrm>
            <a:off x="13047829" y="3567559"/>
            <a:ext cx="3911401" cy="5672435"/>
            <a:chOff x="0" y="0"/>
            <a:chExt cx="4734206" cy="6865693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900A7B62-A816-32F7-DAE4-9CC09538B46E}"/>
                </a:ext>
              </a:extLst>
            </p:cNvPr>
            <p:cNvSpPr/>
            <p:nvPr/>
          </p:nvSpPr>
          <p:spPr>
            <a:xfrm>
              <a:off x="0" y="0"/>
              <a:ext cx="4734206" cy="6865693"/>
            </a:xfrm>
            <a:custGeom>
              <a:avLst/>
              <a:gdLst/>
              <a:ahLst/>
              <a:cxnLst/>
              <a:rect l="l" t="t" r="r" b="b"/>
              <a:pathLst>
                <a:path w="4734206" h="6865693">
                  <a:moveTo>
                    <a:pt x="1324610" y="0"/>
                  </a:moveTo>
                  <a:lnTo>
                    <a:pt x="0" y="0"/>
                  </a:lnTo>
                  <a:lnTo>
                    <a:pt x="0" y="5541083"/>
                  </a:lnTo>
                  <a:lnTo>
                    <a:pt x="1324610" y="6865693"/>
                  </a:lnTo>
                  <a:lnTo>
                    <a:pt x="4734206" y="6865693"/>
                  </a:lnTo>
                  <a:lnTo>
                    <a:pt x="4734206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TextBox 36">
            <a:extLst>
              <a:ext uri="{FF2B5EF4-FFF2-40B4-BE49-F238E27FC236}">
                <a16:creationId xmlns:a16="http://schemas.microsoft.com/office/drawing/2014/main" id="{A0513ABC-47A5-AFE6-A2F5-ECEFB6F17515}"/>
              </a:ext>
            </a:extLst>
          </p:cNvPr>
          <p:cNvSpPr txBox="1"/>
          <p:nvPr/>
        </p:nvSpPr>
        <p:spPr>
          <a:xfrm>
            <a:off x="13142657" y="4164018"/>
            <a:ext cx="3901876" cy="1558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800" b="1" u="sng" dirty="0">
                <a:solidFill>
                  <a:srgbClr val="FFFFFF"/>
                </a:solidFill>
              </a:rPr>
              <a:t> Payroll &amp; </a:t>
            </a:r>
          </a:p>
          <a:p>
            <a:pPr algn="ctr">
              <a:lnSpc>
                <a:spcPts val="3079"/>
              </a:lnSpc>
            </a:pPr>
            <a:r>
              <a:rPr lang="en-US" sz="2800" b="1" u="sng" dirty="0">
                <a:solidFill>
                  <a:srgbClr val="FFFFFF"/>
                </a:solidFill>
              </a:rPr>
              <a:t>Manpower Outsource Services</a:t>
            </a:r>
          </a:p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endParaRPr lang="en-US" sz="2000" u="sng" dirty="0">
              <a:solidFill>
                <a:srgbClr val="FFFFFF"/>
              </a:solidFill>
            </a:endParaRPr>
          </a:p>
        </p:txBody>
      </p:sp>
      <p:sp>
        <p:nvSpPr>
          <p:cNvPr id="63" name="TextBox 42">
            <a:extLst>
              <a:ext uri="{FF2B5EF4-FFF2-40B4-BE49-F238E27FC236}">
                <a16:creationId xmlns:a16="http://schemas.microsoft.com/office/drawing/2014/main" id="{AC1A8C74-D984-9AFE-9310-D9BF6C67265D}"/>
              </a:ext>
            </a:extLst>
          </p:cNvPr>
          <p:cNvSpPr txBox="1"/>
          <p:nvPr/>
        </p:nvSpPr>
        <p:spPr>
          <a:xfrm>
            <a:off x="12457084" y="9485023"/>
            <a:ext cx="2580121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 Reports &amp; Salary Slips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985687" y="2071925"/>
            <a:ext cx="2144259" cy="2144259"/>
            <a:chOff x="11118" y="11118"/>
            <a:chExt cx="790565" cy="790565"/>
          </a:xfrm>
        </p:grpSpPr>
        <p:sp>
          <p:nvSpPr>
            <p:cNvPr id="20" name="Freeform 20"/>
            <p:cNvSpPr/>
            <p:nvPr/>
          </p:nvSpPr>
          <p:spPr>
            <a:xfrm>
              <a:off x="11118" y="11118"/>
              <a:ext cx="790565" cy="790565"/>
            </a:xfrm>
            <a:custGeom>
              <a:avLst/>
              <a:gdLst/>
              <a:ahLst/>
              <a:cxnLst/>
              <a:rect l="l" t="t" r="r" b="b"/>
              <a:pathLst>
                <a:path w="790565" h="790565">
                  <a:moveTo>
                    <a:pt x="420114" y="13714"/>
                  </a:moveTo>
                  <a:lnTo>
                    <a:pt x="776850" y="370450"/>
                  </a:lnTo>
                  <a:cubicBezTo>
                    <a:pt x="790564" y="384164"/>
                    <a:pt x="790564" y="406400"/>
                    <a:pt x="776850" y="420114"/>
                  </a:cubicBezTo>
                  <a:lnTo>
                    <a:pt x="420114" y="776850"/>
                  </a:lnTo>
                  <a:cubicBezTo>
                    <a:pt x="406400" y="790564"/>
                    <a:pt x="384164" y="790564"/>
                    <a:pt x="370450" y="776850"/>
                  </a:cubicBezTo>
                  <a:lnTo>
                    <a:pt x="13714" y="420114"/>
                  </a:lnTo>
                  <a:cubicBezTo>
                    <a:pt x="0" y="406400"/>
                    <a:pt x="0" y="384164"/>
                    <a:pt x="13714" y="370450"/>
                  </a:cubicBezTo>
                  <a:lnTo>
                    <a:pt x="370450" y="13714"/>
                  </a:lnTo>
                  <a:cubicBezTo>
                    <a:pt x="384164" y="0"/>
                    <a:pt x="406400" y="0"/>
                    <a:pt x="420114" y="13714"/>
                  </a:cubicBezTo>
                  <a:close/>
                </a:path>
              </a:pathLst>
            </a:custGeom>
            <a:solidFill>
              <a:srgbClr val="F2F2F2"/>
            </a:solidFill>
            <a:ln w="47625" cap="sq">
              <a:solidFill>
                <a:srgbClr val="004A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700" y="92075"/>
              <a:ext cx="533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sz="2000"/>
            </a:p>
          </p:txBody>
        </p:sp>
      </p:grpSp>
      <p:sp>
        <p:nvSpPr>
          <p:cNvPr id="32" name="Freeform 32"/>
          <p:cNvSpPr/>
          <p:nvPr/>
        </p:nvSpPr>
        <p:spPr>
          <a:xfrm>
            <a:off x="14681190" y="2737692"/>
            <a:ext cx="866347" cy="866347"/>
          </a:xfrm>
          <a:custGeom>
            <a:avLst/>
            <a:gdLst/>
            <a:ahLst/>
            <a:cxnLst/>
            <a:rect l="l" t="t" r="r" b="b"/>
            <a:pathLst>
              <a:path w="866347" h="866347">
                <a:moveTo>
                  <a:pt x="0" y="0"/>
                </a:moveTo>
                <a:lnTo>
                  <a:pt x="866347" y="0"/>
                </a:lnTo>
                <a:lnTo>
                  <a:pt x="866347" y="866347"/>
                </a:lnTo>
                <a:lnTo>
                  <a:pt x="0" y="866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TextBox 38">
            <a:extLst>
              <a:ext uri="{FF2B5EF4-FFF2-40B4-BE49-F238E27FC236}">
                <a16:creationId xmlns:a16="http://schemas.microsoft.com/office/drawing/2014/main" id="{37782262-008C-F910-D359-1B2537A5B8CA}"/>
              </a:ext>
            </a:extLst>
          </p:cNvPr>
          <p:cNvSpPr txBox="1"/>
          <p:nvPr/>
        </p:nvSpPr>
        <p:spPr>
          <a:xfrm>
            <a:off x="13570831" y="5600700"/>
            <a:ext cx="305685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Monthly Salary Calculation </a:t>
            </a:r>
          </a:p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&amp; Disbursement</a:t>
            </a:r>
          </a:p>
        </p:txBody>
      </p:sp>
      <p:sp>
        <p:nvSpPr>
          <p:cNvPr id="71" name="TextBox 39">
            <a:extLst>
              <a:ext uri="{FF2B5EF4-FFF2-40B4-BE49-F238E27FC236}">
                <a16:creationId xmlns:a16="http://schemas.microsoft.com/office/drawing/2014/main" id="{3D297250-87F2-6B3F-AEEE-0A2C468D4E37}"/>
              </a:ext>
            </a:extLst>
          </p:cNvPr>
          <p:cNvSpPr txBox="1"/>
          <p:nvPr/>
        </p:nvSpPr>
        <p:spPr>
          <a:xfrm>
            <a:off x="13623912" y="6312729"/>
            <a:ext cx="300377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Management of Statutory </a:t>
            </a:r>
          </a:p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Obligations</a:t>
            </a:r>
          </a:p>
        </p:txBody>
      </p:sp>
      <p:sp>
        <p:nvSpPr>
          <p:cNvPr id="72" name="TextBox 40">
            <a:extLst>
              <a:ext uri="{FF2B5EF4-FFF2-40B4-BE49-F238E27FC236}">
                <a16:creationId xmlns:a16="http://schemas.microsoft.com/office/drawing/2014/main" id="{A7D727D9-A502-7BFD-A909-AD142AE21289}"/>
              </a:ext>
            </a:extLst>
          </p:cNvPr>
          <p:cNvSpPr txBox="1"/>
          <p:nvPr/>
        </p:nvSpPr>
        <p:spPr>
          <a:xfrm>
            <a:off x="13832865" y="7086039"/>
            <a:ext cx="2532786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Time &amp; Attendance</a:t>
            </a:r>
          </a:p>
        </p:txBody>
      </p:sp>
      <p:sp>
        <p:nvSpPr>
          <p:cNvPr id="73" name="TextBox 41">
            <a:extLst>
              <a:ext uri="{FF2B5EF4-FFF2-40B4-BE49-F238E27FC236}">
                <a16:creationId xmlns:a16="http://schemas.microsoft.com/office/drawing/2014/main" id="{B4E04D14-AC9E-B864-4BF2-006023B91104}"/>
              </a:ext>
            </a:extLst>
          </p:cNvPr>
          <p:cNvSpPr txBox="1"/>
          <p:nvPr/>
        </p:nvSpPr>
        <p:spPr>
          <a:xfrm>
            <a:off x="13487400" y="7686114"/>
            <a:ext cx="3048459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Dedicated Payroll Specialist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629AE9EA-4E0D-C403-F58A-EFC833533675}"/>
              </a:ext>
            </a:extLst>
          </p:cNvPr>
          <p:cNvSpPr txBox="1"/>
          <p:nvPr/>
        </p:nvSpPr>
        <p:spPr>
          <a:xfrm>
            <a:off x="13721568" y="8237752"/>
            <a:ext cx="2580121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 Reports &amp; Salary Slips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C5B30CC2-79DB-06FC-BB8E-792E133C634F}"/>
              </a:ext>
            </a:extLst>
          </p:cNvPr>
          <p:cNvSpPr txBox="1"/>
          <p:nvPr/>
        </p:nvSpPr>
        <p:spPr>
          <a:xfrm>
            <a:off x="5562600" y="5302238"/>
            <a:ext cx="3048459" cy="25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"/>
              </a:lnSpc>
            </a:pPr>
            <a:r>
              <a:rPr lang="en-US" sz="2000" dirty="0">
                <a:solidFill>
                  <a:srgbClr val="FFFFFF"/>
                </a:solidFill>
              </a:rPr>
              <a:t>Gunmen &amp; Bouncer</a:t>
            </a:r>
          </a:p>
        </p:txBody>
      </p:sp>
      <p:pic>
        <p:nvPicPr>
          <p:cNvPr id="1032" name="Picture 8" descr="Security guard Free content Police officer, Contract s, computer, logo png  | PNGEgg">
            <a:extLst>
              <a:ext uri="{FF2B5EF4-FFF2-40B4-BE49-F238E27FC236}">
                <a16:creationId xmlns:a16="http://schemas.microsoft.com/office/drawing/2014/main" id="{F27804F8-00A4-7375-AAAC-13DF28FB0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075" y="2522584"/>
            <a:ext cx="1057973" cy="105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427EE8-4927-6543-EAAD-173CC564390B}"/>
              </a:ext>
            </a:extLst>
          </p:cNvPr>
          <p:cNvSpPr/>
          <p:nvPr/>
        </p:nvSpPr>
        <p:spPr>
          <a:xfrm>
            <a:off x="0" y="5687630"/>
            <a:ext cx="18288000" cy="4711031"/>
          </a:xfrm>
          <a:prstGeom prst="rect">
            <a:avLst/>
          </a:prstGeom>
          <a:solidFill>
            <a:srgbClr val="07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700"/>
          </a:p>
        </p:txBody>
      </p:sp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D07C31EB-A4C8-D9E1-137E-F2C9FED9A7E0}"/>
              </a:ext>
            </a:extLst>
          </p:cNvPr>
          <p:cNvSpPr/>
          <p:nvPr/>
        </p:nvSpPr>
        <p:spPr>
          <a:xfrm flipH="1" flipV="1">
            <a:off x="7506927" y="-3"/>
            <a:ext cx="10781073" cy="9490448"/>
          </a:xfrm>
          <a:prstGeom prst="round1Rect">
            <a:avLst>
              <a:gd name="adj" fmla="val 837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838A5B-E626-BC97-51AA-6D91C66B92FA}"/>
              </a:ext>
            </a:extLst>
          </p:cNvPr>
          <p:cNvGrpSpPr/>
          <p:nvPr/>
        </p:nvGrpSpPr>
        <p:grpSpPr>
          <a:xfrm flipV="1">
            <a:off x="13207338" y="38697"/>
            <a:ext cx="5080662" cy="1127391"/>
            <a:chOff x="4782345" y="6479846"/>
            <a:chExt cx="1833311" cy="37815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FD4134F-F1B3-B4AD-8ABE-512CE30CB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345" y="6542443"/>
              <a:ext cx="1167900" cy="315556"/>
            </a:xfrm>
            <a:custGeom>
              <a:avLst/>
              <a:gdLst>
                <a:gd name="T0" fmla="*/ 156 w 156"/>
                <a:gd name="T1" fmla="*/ 40 h 40"/>
                <a:gd name="T2" fmla="*/ 136 w 156"/>
                <a:gd name="T3" fmla="*/ 11 h 40"/>
                <a:gd name="T4" fmla="*/ 111 w 156"/>
                <a:gd name="T5" fmla="*/ 3 h 40"/>
                <a:gd name="T6" fmla="*/ 0 w 156"/>
                <a:gd name="T7" fmla="*/ 40 h 40"/>
                <a:gd name="T8" fmla="*/ 156 w 1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0">
                  <a:moveTo>
                    <a:pt x="156" y="40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1" y="3"/>
                    <a:pt x="120" y="0"/>
                    <a:pt x="111" y="3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156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21BB9B8-B961-2EBC-979B-EC3373EAD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964" y="6479846"/>
              <a:ext cx="1361692" cy="378153"/>
            </a:xfrm>
            <a:custGeom>
              <a:avLst/>
              <a:gdLst>
                <a:gd name="T0" fmla="*/ 0 w 182"/>
                <a:gd name="T1" fmla="*/ 48 h 48"/>
                <a:gd name="T2" fmla="*/ 131 w 182"/>
                <a:gd name="T3" fmla="*/ 4 h 48"/>
                <a:gd name="T4" fmla="*/ 157 w 182"/>
                <a:gd name="T5" fmla="*/ 12 h 48"/>
                <a:gd name="T6" fmla="*/ 182 w 182"/>
                <a:gd name="T7" fmla="*/ 48 h 48"/>
                <a:gd name="T8" fmla="*/ 0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0" y="48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41" y="0"/>
                    <a:pt x="151" y="4"/>
                    <a:pt x="157" y="12"/>
                  </a:cubicBezTo>
                  <a:cubicBezTo>
                    <a:pt x="182" y="48"/>
                    <a:pt x="182" y="48"/>
                    <a:pt x="182" y="4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72E59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US" sz="27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9CBEA8C-2283-E30B-AF56-FEFA86572534}"/>
              </a:ext>
            </a:extLst>
          </p:cNvPr>
          <p:cNvSpPr txBox="1"/>
          <p:nvPr/>
        </p:nvSpPr>
        <p:spPr>
          <a:xfrm>
            <a:off x="9144001" y="350798"/>
            <a:ext cx="76349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u="sng" spc="-127" dirty="0">
                <a:latin typeface="Calibri" panose="020F0502020204030204" pitchFamily="34" charset="0"/>
                <a:cs typeface="Calibri" panose="020F0502020204030204" pitchFamily="34" charset="0"/>
              </a:rPr>
              <a:t>FACILITY MANAGEMENT 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50642" y="2084564"/>
            <a:ext cx="9144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dirty="0"/>
              <a:t>We specialize in taking care of business and modern facilities to make sure they are well-maintained &amp; meet high-quality standards. Our services cover things like cleaning, food services, landscaping, and technical support. </a:t>
            </a:r>
            <a:r>
              <a:rPr lang="en-US" sz="2800" b="1" dirty="0"/>
              <a:t>We follow the best practices in the industry and are available 24/7 to meet your needs.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sz="28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dirty="0"/>
              <a:t>We have a dedicated helpline, modern equipment, and advanced technology to handle even the most advanced smart buildings. Our system is designed to provide quality and meet your expectations.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sz="28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dirty="0"/>
              <a:t>We also provide clear and detailed reports so you can stay updated on what's happening, and we aim to set efficient service standards.“</a:t>
            </a:r>
          </a:p>
        </p:txBody>
      </p:sp>
      <p:pic>
        <p:nvPicPr>
          <p:cNvPr id="3074" name="Picture 2" descr="7,420 Facility Management Stock Photos - Free &amp; Royalty-Free Stock Photos  from Dreamstime">
            <a:extLst>
              <a:ext uri="{FF2B5EF4-FFF2-40B4-BE49-F238E27FC236}">
                <a16:creationId xmlns:a16="http://schemas.microsoft.com/office/drawing/2014/main" id="{6313F1EC-E7A3-A862-F3D3-478C5E232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r="18051"/>
          <a:stretch/>
        </p:blipFill>
        <p:spPr bwMode="auto">
          <a:xfrm>
            <a:off x="187318" y="602391"/>
            <a:ext cx="7204082" cy="88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A813AF-E523-2CFB-6A9C-CCA8C4DF44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0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994512"/>
            <a:ext cx="18288000" cy="6292488"/>
            <a:chOff x="0" y="0"/>
            <a:chExt cx="24384000" cy="83899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8390001"/>
            </a:xfrm>
            <a:custGeom>
              <a:avLst/>
              <a:gdLst/>
              <a:ahLst/>
              <a:cxnLst/>
              <a:rect l="l" t="t" r="r" b="b"/>
              <a:pathLst>
                <a:path w="24384000" h="8390001">
                  <a:moveTo>
                    <a:pt x="0" y="0"/>
                  </a:moveTo>
                  <a:lnTo>
                    <a:pt x="24384000" y="0"/>
                  </a:lnTo>
                  <a:lnTo>
                    <a:pt x="24384000" y="8390001"/>
                  </a:lnTo>
                  <a:lnTo>
                    <a:pt x="0" y="839000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6798288" y="2942850"/>
            <a:ext cx="452440" cy="402433"/>
          </a:xfrm>
          <a:custGeom>
            <a:avLst/>
            <a:gdLst/>
            <a:ahLst/>
            <a:cxnLst/>
            <a:rect l="l" t="t" r="r" b="b"/>
            <a:pathLst>
              <a:path w="452440" h="402433">
                <a:moveTo>
                  <a:pt x="0" y="0"/>
                </a:moveTo>
                <a:lnTo>
                  <a:pt x="452439" y="0"/>
                </a:lnTo>
                <a:lnTo>
                  <a:pt x="452439" y="402432"/>
                </a:lnTo>
                <a:lnTo>
                  <a:pt x="0" y="402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7476945" y="1"/>
            <a:ext cx="10781073" cy="9490448"/>
            <a:chOff x="0" y="0"/>
            <a:chExt cx="14374764" cy="126539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74749" cy="12653899"/>
            </a:xfrm>
            <a:custGeom>
              <a:avLst/>
              <a:gdLst/>
              <a:ahLst/>
              <a:cxnLst/>
              <a:rect l="l" t="t" r="r" b="b"/>
              <a:pathLst>
                <a:path w="14374749" h="12653899">
                  <a:moveTo>
                    <a:pt x="14374749" y="12653899"/>
                  </a:moveTo>
                  <a:lnTo>
                    <a:pt x="1059561" y="12653899"/>
                  </a:lnTo>
                  <a:cubicBezTo>
                    <a:pt x="474345" y="12653899"/>
                    <a:pt x="0" y="12179554"/>
                    <a:pt x="0" y="11594465"/>
                  </a:cubicBezTo>
                  <a:lnTo>
                    <a:pt x="0" y="0"/>
                  </a:lnTo>
                  <a:lnTo>
                    <a:pt x="1437474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77200" y="854539"/>
            <a:ext cx="6947622" cy="83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u="sng" spc="-215" dirty="0">
                <a:solidFill>
                  <a:srgbClr val="000000"/>
                </a:solidFill>
                <a:latin typeface="+mj-lt"/>
              </a:rPr>
              <a:t>TECHNICAL SERVICES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207338" y="38697"/>
            <a:ext cx="5080662" cy="1127391"/>
          </a:xfrm>
          <a:custGeom>
            <a:avLst/>
            <a:gdLst/>
            <a:ahLst/>
            <a:cxnLst/>
            <a:rect l="l" t="t" r="r" b="b"/>
            <a:pathLst>
              <a:path w="5080662" h="1127391">
                <a:moveTo>
                  <a:pt x="0" y="0"/>
                </a:moveTo>
                <a:lnTo>
                  <a:pt x="5080662" y="0"/>
                </a:lnTo>
                <a:lnTo>
                  <a:pt x="5080662" y="1127391"/>
                </a:lnTo>
                <a:lnTo>
                  <a:pt x="0" y="1127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57376" y="2370416"/>
            <a:ext cx="919242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Mechanical &amp; Electrical Services: Expert solutions for all your mechanical and electrical needs.</a:t>
            </a:r>
          </a:p>
          <a:p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Plumbing Services: Reliable plumbing solutions to keep your systems running smoothly.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Carpentry Services: Skilled carpentry for maintenance and repairs.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HVAC Management: Comprehensive heating, ventilation, and air conditioning solutions.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Power &amp; UPS Management: Ensuring uninterrupted power supply for your operations.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DG Management: Efficient management of diesel generators for backup power.</a:t>
            </a:r>
          </a:p>
          <a:p>
            <a:endParaRPr lang="en-US" sz="2400" b="1" dirty="0" err="1"/>
          </a:p>
        </p:txBody>
      </p:sp>
      <p:pic>
        <p:nvPicPr>
          <p:cNvPr id="1026" name="Picture 2" descr="Technical service | Maritime shipping | MAN PrimeServ">
            <a:extLst>
              <a:ext uri="{FF2B5EF4-FFF2-40B4-BE49-F238E27FC236}">
                <a16:creationId xmlns:a16="http://schemas.microsoft.com/office/drawing/2014/main" id="{DC0CAD54-5FA7-CE23-81C6-201C2F400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8"/>
          <a:stretch/>
        </p:blipFill>
        <p:spPr bwMode="auto">
          <a:xfrm>
            <a:off x="130267" y="1028700"/>
            <a:ext cx="7120460" cy="501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6CA878A-97B8-727B-191C-BDBE415D6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4" b="9098"/>
          <a:stretch/>
        </p:blipFill>
        <p:spPr bwMode="auto">
          <a:xfrm>
            <a:off x="151603" y="6134100"/>
            <a:ext cx="7099124" cy="33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124AB0-13F2-0EA6-0AA2-B983147E55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04089"/>
            <a:ext cx="18288000" cy="5982911"/>
            <a:chOff x="0" y="0"/>
            <a:chExt cx="24384000" cy="79772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977251"/>
            </a:xfrm>
            <a:custGeom>
              <a:avLst/>
              <a:gdLst/>
              <a:ahLst/>
              <a:cxnLst/>
              <a:rect l="l" t="t" r="r" b="b"/>
              <a:pathLst>
                <a:path w="24384000" h="7977251">
                  <a:moveTo>
                    <a:pt x="0" y="0"/>
                  </a:moveTo>
                  <a:lnTo>
                    <a:pt x="24384000" y="0"/>
                  </a:lnTo>
                  <a:lnTo>
                    <a:pt x="24384000" y="7977251"/>
                  </a:lnTo>
                  <a:lnTo>
                    <a:pt x="0" y="797725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118567" y="2331720"/>
            <a:ext cx="11169434" cy="6750948"/>
            <a:chOff x="0" y="0"/>
            <a:chExt cx="14892579" cy="90012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92528" cy="9001252"/>
            </a:xfrm>
            <a:custGeom>
              <a:avLst/>
              <a:gdLst/>
              <a:ahLst/>
              <a:cxnLst/>
              <a:rect l="l" t="t" r="r" b="b"/>
              <a:pathLst>
                <a:path w="14892528" h="9001252">
                  <a:moveTo>
                    <a:pt x="0" y="0"/>
                  </a:moveTo>
                  <a:lnTo>
                    <a:pt x="14892528" y="0"/>
                  </a:lnTo>
                  <a:lnTo>
                    <a:pt x="14892528" y="9001252"/>
                  </a:lnTo>
                  <a:lnTo>
                    <a:pt x="0" y="900125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/>
          <p:cNvSpPr/>
          <p:nvPr/>
        </p:nvSpPr>
        <p:spPr>
          <a:xfrm rot="5445">
            <a:off x="8113058" y="3994512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5445">
            <a:off x="8113058" y="5657304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5445">
            <a:off x="8113058" y="7320096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120842" y="2668055"/>
            <a:ext cx="10167158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spc="-79" dirty="0"/>
              <a:t>We spend time listening to clients requirements and expectations and further employ best practices to create and maintain the delivery of superior Facilities Management services.</a:t>
            </a:r>
          </a:p>
          <a:p>
            <a:pPr algn="l">
              <a:lnSpc>
                <a:spcPts val="3240"/>
              </a:lnSpc>
            </a:pPr>
            <a:endParaRPr lang="en-US" sz="2700" b="1" spc="-107" dirty="0"/>
          </a:p>
        </p:txBody>
      </p:sp>
      <p:sp>
        <p:nvSpPr>
          <p:cNvPr id="12" name="TextBox 12"/>
          <p:cNvSpPr txBox="1"/>
          <p:nvPr/>
        </p:nvSpPr>
        <p:spPr>
          <a:xfrm>
            <a:off x="8120844" y="4622888"/>
            <a:ext cx="9530023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26"/>
              </a:lnSpc>
            </a:pPr>
            <a:r>
              <a:rPr lang="en-US" sz="2800" b="1" spc="-79" dirty="0"/>
              <a:t> We believe quality doesn’t just happen; it’s the result of good planning, a Competent workforce, and well defined processes. </a:t>
            </a:r>
          </a:p>
          <a:p>
            <a:pPr algn="just">
              <a:lnSpc>
                <a:spcPts val="2226"/>
              </a:lnSpc>
            </a:pPr>
            <a:endParaRPr lang="en-US" sz="2800" b="1" spc="-79" dirty="0"/>
          </a:p>
          <a:p>
            <a:pPr algn="just">
              <a:lnSpc>
                <a:spcPts val="3240"/>
              </a:lnSpc>
            </a:pPr>
            <a:r>
              <a:rPr lang="en-US" sz="2800" b="1" spc="-107" dirty="0"/>
              <a:t>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7618" y="6060611"/>
            <a:ext cx="939324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spc="-79" dirty="0"/>
              <a:t>We strive continuously to give our clients more than they expect, the first time - every time and so on……</a:t>
            </a:r>
          </a:p>
          <a:p>
            <a:pPr algn="l">
              <a:lnSpc>
                <a:spcPts val="3240"/>
              </a:lnSpc>
            </a:pPr>
            <a:endParaRPr lang="en-US" sz="2700" b="1" spc="-107" dirty="0"/>
          </a:p>
        </p:txBody>
      </p:sp>
      <p:sp>
        <p:nvSpPr>
          <p:cNvPr id="14" name="TextBox 14"/>
          <p:cNvSpPr txBox="1"/>
          <p:nvPr/>
        </p:nvSpPr>
        <p:spPr>
          <a:xfrm>
            <a:off x="8113063" y="7425873"/>
            <a:ext cx="9393249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700" spc="-79" dirty="0"/>
              <a:t>We acts as an extension of our client’s organization to add values based upon our expertise and industry knowledge, and the use of cutting-edge technology”</a:t>
            </a:r>
          </a:p>
          <a:p>
            <a:pPr algn="l">
              <a:lnSpc>
                <a:spcPts val="3240"/>
              </a:lnSpc>
            </a:pPr>
            <a:endParaRPr lang="en-US" sz="2700" b="1" spc="-107" dirty="0"/>
          </a:p>
        </p:txBody>
      </p:sp>
      <p:sp>
        <p:nvSpPr>
          <p:cNvPr id="16" name="TextBox 16"/>
          <p:cNvSpPr txBox="1"/>
          <p:nvPr/>
        </p:nvSpPr>
        <p:spPr>
          <a:xfrm>
            <a:off x="445660" y="971054"/>
            <a:ext cx="8785586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 Bold"/>
              </a:rPr>
              <a:t>OUR METHODOLOGY </a:t>
            </a: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</p:txBody>
      </p:sp>
      <p:sp>
        <p:nvSpPr>
          <p:cNvPr id="23" name="Freeform 23"/>
          <p:cNvSpPr/>
          <p:nvPr/>
        </p:nvSpPr>
        <p:spPr>
          <a:xfrm>
            <a:off x="11937354" y="55031"/>
            <a:ext cx="5080662" cy="1127391"/>
          </a:xfrm>
          <a:custGeom>
            <a:avLst/>
            <a:gdLst/>
            <a:ahLst/>
            <a:cxnLst/>
            <a:rect l="l" t="t" r="r" b="b"/>
            <a:pathLst>
              <a:path w="5080662" h="1127391">
                <a:moveTo>
                  <a:pt x="0" y="0"/>
                </a:moveTo>
                <a:lnTo>
                  <a:pt x="5080662" y="0"/>
                </a:lnTo>
                <a:lnTo>
                  <a:pt x="5080662" y="1127391"/>
                </a:lnTo>
                <a:lnTo>
                  <a:pt x="0" y="112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DB5E681-86D0-C241-450D-A10E0C119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7" y="2781300"/>
            <a:ext cx="7304915" cy="59829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AB6707-654F-497B-BF89-DE00AEF661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9453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>
            <a:extLst>
              <a:ext uri="{FF2B5EF4-FFF2-40B4-BE49-F238E27FC236}">
                <a16:creationId xmlns:a16="http://schemas.microsoft.com/office/drawing/2014/main" id="{E57CD63F-7EC9-7A49-C5A1-FB46C3301C95}"/>
              </a:ext>
            </a:extLst>
          </p:cNvPr>
          <p:cNvGrpSpPr/>
          <p:nvPr/>
        </p:nvGrpSpPr>
        <p:grpSpPr>
          <a:xfrm>
            <a:off x="-63561" y="4637154"/>
            <a:ext cx="18288000" cy="5666234"/>
            <a:chOff x="0" y="0"/>
            <a:chExt cx="24384000" cy="7977215"/>
          </a:xfrm>
        </p:grpSpPr>
        <p:sp>
          <p:nvSpPr>
            <p:cNvPr id="61" name="Freeform 3">
              <a:extLst>
                <a:ext uri="{FF2B5EF4-FFF2-40B4-BE49-F238E27FC236}">
                  <a16:creationId xmlns:a16="http://schemas.microsoft.com/office/drawing/2014/main" id="{C15F8232-A804-CA67-E0A0-9082CD039461}"/>
                </a:ext>
              </a:extLst>
            </p:cNvPr>
            <p:cNvSpPr/>
            <p:nvPr/>
          </p:nvSpPr>
          <p:spPr>
            <a:xfrm>
              <a:off x="0" y="0"/>
              <a:ext cx="24384000" cy="7977251"/>
            </a:xfrm>
            <a:custGeom>
              <a:avLst/>
              <a:gdLst/>
              <a:ahLst/>
              <a:cxnLst/>
              <a:rect l="l" t="t" r="r" b="b"/>
              <a:pathLst>
                <a:path w="24384000" h="7977251">
                  <a:moveTo>
                    <a:pt x="0" y="0"/>
                  </a:moveTo>
                  <a:lnTo>
                    <a:pt x="24384000" y="0"/>
                  </a:lnTo>
                  <a:lnTo>
                    <a:pt x="24384000" y="7977251"/>
                  </a:lnTo>
                  <a:lnTo>
                    <a:pt x="0" y="797725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3EA31010-05BA-4FA8-8211-F19FE167F346}"/>
              </a:ext>
            </a:extLst>
          </p:cNvPr>
          <p:cNvGrpSpPr/>
          <p:nvPr/>
        </p:nvGrpSpPr>
        <p:grpSpPr>
          <a:xfrm>
            <a:off x="8086715" y="2517930"/>
            <a:ext cx="10201285" cy="6293195"/>
            <a:chOff x="0" y="0"/>
            <a:chExt cx="14892579" cy="900126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0998128-795E-9753-30BC-0C5C7CC151FA}"/>
                </a:ext>
              </a:extLst>
            </p:cNvPr>
            <p:cNvSpPr/>
            <p:nvPr/>
          </p:nvSpPr>
          <p:spPr>
            <a:xfrm>
              <a:off x="0" y="0"/>
              <a:ext cx="14892528" cy="9001252"/>
            </a:xfrm>
            <a:custGeom>
              <a:avLst/>
              <a:gdLst/>
              <a:ahLst/>
              <a:cxnLst/>
              <a:rect l="l" t="t" r="r" b="b"/>
              <a:pathLst>
                <a:path w="14892528" h="9001252">
                  <a:moveTo>
                    <a:pt x="0" y="0"/>
                  </a:moveTo>
                  <a:lnTo>
                    <a:pt x="14892528" y="0"/>
                  </a:lnTo>
                  <a:lnTo>
                    <a:pt x="14892528" y="9001252"/>
                  </a:lnTo>
                  <a:lnTo>
                    <a:pt x="0" y="900125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6146BE84-485B-62D0-2FF2-6AC4CDA82723}"/>
              </a:ext>
            </a:extLst>
          </p:cNvPr>
          <p:cNvGrpSpPr/>
          <p:nvPr/>
        </p:nvGrpSpPr>
        <p:grpSpPr>
          <a:xfrm>
            <a:off x="7453554" y="6078307"/>
            <a:ext cx="1052020" cy="1080823"/>
            <a:chOff x="0" y="0"/>
            <a:chExt cx="1545920" cy="154592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12B6EB1-E17C-3A3A-7F8B-630337ECB74F}"/>
                </a:ext>
              </a:extLst>
            </p:cNvPr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AutoShape 10">
            <a:extLst>
              <a:ext uri="{FF2B5EF4-FFF2-40B4-BE49-F238E27FC236}">
                <a16:creationId xmlns:a16="http://schemas.microsoft.com/office/drawing/2014/main" id="{A79FE894-4506-F6FF-C4B9-72C3C5075C4C}"/>
              </a:ext>
            </a:extLst>
          </p:cNvPr>
          <p:cNvSpPr/>
          <p:nvPr/>
        </p:nvSpPr>
        <p:spPr>
          <a:xfrm rot="5445">
            <a:off x="8038454" y="7320037"/>
            <a:ext cx="9094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8AEBC0AB-3E73-0C14-2F6C-023BDA9C436C}"/>
              </a:ext>
            </a:extLst>
          </p:cNvPr>
          <p:cNvSpPr txBox="1"/>
          <p:nvPr/>
        </p:nvSpPr>
        <p:spPr>
          <a:xfrm>
            <a:off x="8996132" y="2854265"/>
            <a:ext cx="922518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spc="-107" dirty="0">
                <a:solidFill>
                  <a:srgbClr val="000000"/>
                </a:solidFill>
              </a:rPr>
              <a:t>SSOS has vast years of experience in  </a:t>
            </a:r>
          </a:p>
          <a:p>
            <a:pPr algn="l">
              <a:lnSpc>
                <a:spcPts val="3240"/>
              </a:lnSpc>
            </a:pPr>
            <a:r>
              <a:rPr lang="en-US" sz="2700" b="1" spc="-107" dirty="0">
                <a:solidFill>
                  <a:srgbClr val="000000"/>
                </a:solidFill>
              </a:rPr>
              <a:t>Commercial - Corporate - Education -  Healthcare - Warehousing &amp;  </a:t>
            </a:r>
          </a:p>
          <a:p>
            <a:pPr algn="l">
              <a:lnSpc>
                <a:spcPts val="3240"/>
              </a:lnSpc>
            </a:pPr>
            <a:r>
              <a:rPr lang="en-US" sz="2700" b="1" spc="-107" dirty="0">
                <a:solidFill>
                  <a:srgbClr val="000000"/>
                </a:solidFill>
              </a:rPr>
              <a:t>E-Commerce Sectors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4D6DDF0D-CA88-818E-94EF-553FA5BDC1E7}"/>
              </a:ext>
            </a:extLst>
          </p:cNvPr>
          <p:cNvSpPr txBox="1"/>
          <p:nvPr/>
        </p:nvSpPr>
        <p:spPr>
          <a:xfrm>
            <a:off x="8924432" y="4809098"/>
            <a:ext cx="8522977" cy="41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200" b="1" spc="-107" dirty="0">
                <a:solidFill>
                  <a:srgbClr val="000000"/>
                </a:solidFill>
              </a:rPr>
              <a:t>OUR TEAMS STRONG FOCUS IS ON PROVIDING: ​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5B145283-FEDF-7704-4717-E3B89DEA37BC}"/>
              </a:ext>
            </a:extLst>
          </p:cNvPr>
          <p:cNvSpPr txBox="1"/>
          <p:nvPr/>
        </p:nvSpPr>
        <p:spPr>
          <a:xfrm>
            <a:off x="8924432" y="6069731"/>
            <a:ext cx="852297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spc="-107" dirty="0">
                <a:solidFill>
                  <a:srgbClr val="000000"/>
                </a:solidFill>
              </a:rPr>
              <a:t>World Class Services - Futuristic Mid Set - Training &amp; Feedback - Customer First Approach - Process Oriented ​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AAB6D6FE-AE24-425D-3793-513F24B70144}"/>
              </a:ext>
            </a:extLst>
          </p:cNvPr>
          <p:cNvSpPr txBox="1"/>
          <p:nvPr/>
        </p:nvSpPr>
        <p:spPr>
          <a:xfrm>
            <a:off x="8924432" y="7966710"/>
            <a:ext cx="852297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spc="-107" dirty="0">
                <a:solidFill>
                  <a:srgbClr val="000000"/>
                </a:solidFill>
              </a:rPr>
              <a:t>“Committed to delivering the highest standard of Facility Services”​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8EE08AD5-8657-4088-D4D0-95CDD463CC73}"/>
              </a:ext>
            </a:extLst>
          </p:cNvPr>
          <p:cNvSpPr txBox="1"/>
          <p:nvPr/>
        </p:nvSpPr>
        <p:spPr>
          <a:xfrm>
            <a:off x="8260287" y="1025659"/>
            <a:ext cx="8858251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 Bold"/>
              </a:rPr>
              <a:t>WHAT MAKES US BETTER </a:t>
            </a: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</p:txBody>
      </p:sp>
      <p:grpSp>
        <p:nvGrpSpPr>
          <p:cNvPr id="20" name="Group 17">
            <a:extLst>
              <a:ext uri="{FF2B5EF4-FFF2-40B4-BE49-F238E27FC236}">
                <a16:creationId xmlns:a16="http://schemas.microsoft.com/office/drawing/2014/main" id="{DFC620F5-FE45-0D6A-61B1-EF4FD715DB8F}"/>
              </a:ext>
            </a:extLst>
          </p:cNvPr>
          <p:cNvGrpSpPr/>
          <p:nvPr/>
        </p:nvGrpSpPr>
        <p:grpSpPr>
          <a:xfrm>
            <a:off x="7478305" y="7523491"/>
            <a:ext cx="1052020" cy="1080823"/>
            <a:chOff x="0" y="0"/>
            <a:chExt cx="1545920" cy="1545920"/>
          </a:xfrm>
        </p:grpSpPr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63DDE061-D7AE-5910-6255-E23B5A9F94C0}"/>
                </a:ext>
              </a:extLst>
            </p:cNvPr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19">
            <a:extLst>
              <a:ext uri="{FF2B5EF4-FFF2-40B4-BE49-F238E27FC236}">
                <a16:creationId xmlns:a16="http://schemas.microsoft.com/office/drawing/2014/main" id="{3F47B039-20ED-B32E-F25D-EB77AA1D4F03}"/>
              </a:ext>
            </a:extLst>
          </p:cNvPr>
          <p:cNvGrpSpPr/>
          <p:nvPr/>
        </p:nvGrpSpPr>
        <p:grpSpPr>
          <a:xfrm>
            <a:off x="7428406" y="4581282"/>
            <a:ext cx="1052020" cy="1080823"/>
            <a:chOff x="0" y="0"/>
            <a:chExt cx="1545920" cy="1545920"/>
          </a:xfrm>
        </p:grpSpPr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6D76054C-7753-0357-C716-53CF73399D84}"/>
                </a:ext>
              </a:extLst>
            </p:cNvPr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Freeform 22">
            <a:extLst>
              <a:ext uri="{FF2B5EF4-FFF2-40B4-BE49-F238E27FC236}">
                <a16:creationId xmlns:a16="http://schemas.microsoft.com/office/drawing/2014/main" id="{BE03BAAB-29CE-DA5D-3231-B12422512EB0}"/>
              </a:ext>
            </a:extLst>
          </p:cNvPr>
          <p:cNvSpPr/>
          <p:nvPr/>
        </p:nvSpPr>
        <p:spPr>
          <a:xfrm>
            <a:off x="7442145" y="2923995"/>
            <a:ext cx="1052055" cy="1080859"/>
          </a:xfrm>
          <a:custGeom>
            <a:avLst/>
            <a:gdLst/>
            <a:ahLst/>
            <a:cxnLst/>
            <a:rect l="l" t="t" r="r" b="b"/>
            <a:pathLst>
              <a:path w="1545971" h="1545971">
                <a:moveTo>
                  <a:pt x="0" y="0"/>
                </a:moveTo>
                <a:lnTo>
                  <a:pt x="1545971" y="0"/>
                </a:lnTo>
                <a:lnTo>
                  <a:pt x="1545971" y="1545971"/>
                </a:lnTo>
                <a:lnTo>
                  <a:pt x="0" y="1545971"/>
                </a:lnTo>
                <a:close/>
              </a:path>
            </a:pathLst>
          </a:custGeom>
          <a:solidFill>
            <a:srgbClr val="ABD1DE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7F8335EA-BE5F-4EDF-883A-ACD9148EC0F0}"/>
              </a:ext>
            </a:extLst>
          </p:cNvPr>
          <p:cNvSpPr/>
          <p:nvPr/>
        </p:nvSpPr>
        <p:spPr>
          <a:xfrm>
            <a:off x="11895332" y="55031"/>
            <a:ext cx="5122684" cy="1127391"/>
          </a:xfrm>
          <a:custGeom>
            <a:avLst/>
            <a:gdLst/>
            <a:ahLst/>
            <a:cxnLst/>
            <a:rect l="l" t="t" r="r" b="b"/>
            <a:pathLst>
              <a:path w="5080662" h="1127391">
                <a:moveTo>
                  <a:pt x="0" y="0"/>
                </a:moveTo>
                <a:lnTo>
                  <a:pt x="5080662" y="0"/>
                </a:lnTo>
                <a:lnTo>
                  <a:pt x="5080662" y="1127391"/>
                </a:lnTo>
                <a:lnTo>
                  <a:pt x="0" y="1127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3D013F2-362A-B9F2-261A-34903894F543}"/>
              </a:ext>
            </a:extLst>
          </p:cNvPr>
          <p:cNvGrpSpPr/>
          <p:nvPr/>
        </p:nvGrpSpPr>
        <p:grpSpPr>
          <a:xfrm rot="2700000" flipH="1">
            <a:off x="490090" y="1509195"/>
            <a:ext cx="6345234" cy="5684209"/>
            <a:chOff x="-1014520" y="2322539"/>
            <a:chExt cx="4606942" cy="4606939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91984E5-9C91-F745-967F-5DA3B6D71319}"/>
                </a:ext>
              </a:extLst>
            </p:cNvPr>
            <p:cNvGrpSpPr/>
            <p:nvPr/>
          </p:nvGrpSpPr>
          <p:grpSpPr>
            <a:xfrm flipH="1">
              <a:off x="-350234" y="2986823"/>
              <a:ext cx="3942656" cy="3278373"/>
              <a:chOff x="1184009" y="1995376"/>
              <a:chExt cx="3942656" cy="3278373"/>
            </a:xfrm>
          </p:grpSpPr>
          <p:sp>
            <p:nvSpPr>
              <p:cNvPr id="58" name="Block Arc 57">
                <a:extLst>
                  <a:ext uri="{FF2B5EF4-FFF2-40B4-BE49-F238E27FC236}">
                    <a16:creationId xmlns:a16="http://schemas.microsoft.com/office/drawing/2014/main" id="{C639875A-0AA0-B195-C335-30CBB45986E3}"/>
                  </a:ext>
                </a:extLst>
              </p:cNvPr>
              <p:cNvSpPr/>
              <p:nvPr/>
            </p:nvSpPr>
            <p:spPr>
              <a:xfrm rot="16200000">
                <a:off x="1848292" y="1995376"/>
                <a:ext cx="3278373" cy="3278373"/>
              </a:xfrm>
              <a:prstGeom prst="blockArc">
                <a:avLst>
                  <a:gd name="adj1" fmla="val 10800000"/>
                  <a:gd name="adj2" fmla="val 16269543"/>
                  <a:gd name="adj3" fmla="val 23613"/>
                </a:avLst>
              </a:prstGeom>
              <a:solidFill>
                <a:srgbClr val="1F50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0860747-2688-90F3-ECDF-15A9B19FE407}"/>
                  </a:ext>
                </a:extLst>
              </p:cNvPr>
              <p:cNvSpPr/>
              <p:nvPr/>
            </p:nvSpPr>
            <p:spPr>
              <a:xfrm>
                <a:off x="1184009" y="4501485"/>
                <a:ext cx="2303470" cy="772263"/>
              </a:xfrm>
              <a:prstGeom prst="rect">
                <a:avLst/>
              </a:prstGeom>
              <a:gradFill>
                <a:gsLst>
                  <a:gs pos="0">
                    <a:srgbClr val="FED162"/>
                  </a:gs>
                  <a:gs pos="72000">
                    <a:srgbClr val="1F50D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C4596B5-7DE4-186C-E710-70680417C305}"/>
                </a:ext>
              </a:extLst>
            </p:cNvPr>
            <p:cNvGrpSpPr/>
            <p:nvPr/>
          </p:nvGrpSpPr>
          <p:grpSpPr>
            <a:xfrm rot="16200000" flipH="1">
              <a:off x="-682376" y="2654680"/>
              <a:ext cx="3942655" cy="3278374"/>
              <a:chOff x="1184010" y="1995376"/>
              <a:chExt cx="3942655" cy="3278374"/>
            </a:xfrm>
          </p:grpSpPr>
          <p:sp>
            <p:nvSpPr>
              <p:cNvPr id="56" name="Block Arc 55">
                <a:extLst>
                  <a:ext uri="{FF2B5EF4-FFF2-40B4-BE49-F238E27FC236}">
                    <a16:creationId xmlns:a16="http://schemas.microsoft.com/office/drawing/2014/main" id="{14CC644B-135E-7D19-C13F-60B5848454F9}"/>
                  </a:ext>
                </a:extLst>
              </p:cNvPr>
              <p:cNvSpPr/>
              <p:nvPr/>
            </p:nvSpPr>
            <p:spPr>
              <a:xfrm rot="16200000">
                <a:off x="1848292" y="1995376"/>
                <a:ext cx="3278373" cy="3278373"/>
              </a:xfrm>
              <a:prstGeom prst="blockArc">
                <a:avLst>
                  <a:gd name="adj1" fmla="val 10800000"/>
                  <a:gd name="adj2" fmla="val 16269543"/>
                  <a:gd name="adj3" fmla="val 23613"/>
                </a:avLst>
              </a:prstGeom>
              <a:solidFill>
                <a:srgbClr val="1F50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2CA59F4-D4B1-7063-6C63-D8B29B90BD5F}"/>
                  </a:ext>
                </a:extLst>
              </p:cNvPr>
              <p:cNvSpPr/>
              <p:nvPr/>
            </p:nvSpPr>
            <p:spPr>
              <a:xfrm>
                <a:off x="1184010" y="4504368"/>
                <a:ext cx="2303470" cy="769382"/>
              </a:xfrm>
              <a:prstGeom prst="rect">
                <a:avLst/>
              </a:prstGeom>
              <a:gradFill>
                <a:gsLst>
                  <a:gs pos="0">
                    <a:srgbClr val="E0FA6B"/>
                  </a:gs>
                  <a:gs pos="75000">
                    <a:srgbClr val="1F50D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3D59012-C6C0-4B87-1234-3AE049AF6C89}"/>
                </a:ext>
              </a:extLst>
            </p:cNvPr>
            <p:cNvGrpSpPr/>
            <p:nvPr/>
          </p:nvGrpSpPr>
          <p:grpSpPr>
            <a:xfrm rot="10800000">
              <a:off x="-1014520" y="2986821"/>
              <a:ext cx="3942657" cy="3942657"/>
              <a:chOff x="-3942657" y="2322539"/>
              <a:chExt cx="3942657" cy="394265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A638542-8B1A-59C9-2340-927F2CDBE104}"/>
                  </a:ext>
                </a:extLst>
              </p:cNvPr>
              <p:cNvGrpSpPr/>
              <p:nvPr/>
            </p:nvGrpSpPr>
            <p:grpSpPr>
              <a:xfrm flipH="1">
                <a:off x="-3942656" y="2986823"/>
                <a:ext cx="3942656" cy="3278373"/>
                <a:chOff x="1184009" y="1995376"/>
                <a:chExt cx="3942656" cy="3278373"/>
              </a:xfrm>
            </p:grpSpPr>
            <p:sp>
              <p:nvSpPr>
                <p:cNvPr id="54" name="Block Arc 53">
                  <a:extLst>
                    <a:ext uri="{FF2B5EF4-FFF2-40B4-BE49-F238E27FC236}">
                      <a16:creationId xmlns:a16="http://schemas.microsoft.com/office/drawing/2014/main" id="{597FBC6C-5B5A-9E82-74F4-D70CC6475EC9}"/>
                    </a:ext>
                  </a:extLst>
                </p:cNvPr>
                <p:cNvSpPr/>
                <p:nvPr/>
              </p:nvSpPr>
              <p:spPr>
                <a:xfrm rot="16200000">
                  <a:off x="1848292" y="1995376"/>
                  <a:ext cx="3278373" cy="3278373"/>
                </a:xfrm>
                <a:prstGeom prst="blockArc">
                  <a:avLst>
                    <a:gd name="adj1" fmla="val 10800000"/>
                    <a:gd name="adj2" fmla="val 16269543"/>
                    <a:gd name="adj3" fmla="val 23613"/>
                  </a:avLst>
                </a:prstGeom>
                <a:solidFill>
                  <a:srgbClr val="1F50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3E84BCE-77CF-FBED-A287-1177435EF579}"/>
                    </a:ext>
                  </a:extLst>
                </p:cNvPr>
                <p:cNvSpPr/>
                <p:nvPr/>
              </p:nvSpPr>
              <p:spPr>
                <a:xfrm>
                  <a:off x="1184009" y="4501485"/>
                  <a:ext cx="2303470" cy="772263"/>
                </a:xfrm>
                <a:prstGeom prst="rect">
                  <a:avLst/>
                </a:prstGeom>
                <a:gradFill>
                  <a:gsLst>
                    <a:gs pos="0">
                      <a:srgbClr val="FF65AD"/>
                    </a:gs>
                    <a:gs pos="72000">
                      <a:srgbClr val="1F50D5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D6C1323-1535-B8C3-713F-BF3872083702}"/>
                  </a:ext>
                </a:extLst>
              </p:cNvPr>
              <p:cNvGrpSpPr/>
              <p:nvPr/>
            </p:nvGrpSpPr>
            <p:grpSpPr>
              <a:xfrm rot="16200000" flipH="1">
                <a:off x="-4274798" y="2654680"/>
                <a:ext cx="3942655" cy="3278374"/>
                <a:chOff x="1184010" y="1995376"/>
                <a:chExt cx="3942655" cy="3278374"/>
              </a:xfrm>
            </p:grpSpPr>
            <p:sp>
              <p:nvSpPr>
                <p:cNvPr id="52" name="Block Arc 51">
                  <a:extLst>
                    <a:ext uri="{FF2B5EF4-FFF2-40B4-BE49-F238E27FC236}">
                      <a16:creationId xmlns:a16="http://schemas.microsoft.com/office/drawing/2014/main" id="{7899D9F6-3F33-7ED8-DAC3-B959F6C5B538}"/>
                    </a:ext>
                  </a:extLst>
                </p:cNvPr>
                <p:cNvSpPr/>
                <p:nvPr/>
              </p:nvSpPr>
              <p:spPr>
                <a:xfrm rot="16200000">
                  <a:off x="1848292" y="1995376"/>
                  <a:ext cx="3278373" cy="3278373"/>
                </a:xfrm>
                <a:prstGeom prst="blockArc">
                  <a:avLst>
                    <a:gd name="adj1" fmla="val 10800000"/>
                    <a:gd name="adj2" fmla="val 16269543"/>
                    <a:gd name="adj3" fmla="val 23613"/>
                  </a:avLst>
                </a:prstGeom>
                <a:solidFill>
                  <a:srgbClr val="1F50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40EA4C03-3A2C-54E0-4CAF-F3C7ABF3F8C7}"/>
                    </a:ext>
                  </a:extLst>
                </p:cNvPr>
                <p:cNvSpPr/>
                <p:nvPr/>
              </p:nvSpPr>
              <p:spPr>
                <a:xfrm>
                  <a:off x="1184010" y="4504368"/>
                  <a:ext cx="2303470" cy="769382"/>
                </a:xfrm>
                <a:prstGeom prst="rect">
                  <a:avLst/>
                </a:prstGeom>
                <a:gradFill>
                  <a:gsLst>
                    <a:gs pos="0">
                      <a:srgbClr val="FF7B70"/>
                    </a:gs>
                    <a:gs pos="75000">
                      <a:srgbClr val="1F50D5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33C158B-2618-0883-E338-78C77272A29B}"/>
              </a:ext>
            </a:extLst>
          </p:cNvPr>
          <p:cNvSpPr txBox="1"/>
          <p:nvPr/>
        </p:nvSpPr>
        <p:spPr>
          <a:xfrm flipH="1">
            <a:off x="4830119" y="2631831"/>
            <a:ext cx="2361035" cy="16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START UP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8E3E721B-F72B-5D56-1A96-D630D8BDF8DB}"/>
              </a:ext>
            </a:extLst>
          </p:cNvPr>
          <p:cNvSpPr>
            <a:spLocks/>
          </p:cNvSpPr>
          <p:nvPr/>
        </p:nvSpPr>
        <p:spPr bwMode="auto">
          <a:xfrm>
            <a:off x="6399522" y="5143500"/>
            <a:ext cx="670827" cy="263812"/>
          </a:xfrm>
          <a:custGeom>
            <a:avLst/>
            <a:gdLst>
              <a:gd name="T0" fmla="*/ 94 w 94"/>
              <a:gd name="T1" fmla="*/ 4 h 58"/>
              <a:gd name="T2" fmla="*/ 90 w 94"/>
              <a:gd name="T3" fmla="*/ 0 h 58"/>
              <a:gd name="T4" fmla="*/ 62 w 94"/>
              <a:gd name="T5" fmla="*/ 0 h 58"/>
              <a:gd name="T6" fmla="*/ 58 w 94"/>
              <a:gd name="T7" fmla="*/ 4 h 58"/>
              <a:gd name="T8" fmla="*/ 62 w 94"/>
              <a:gd name="T9" fmla="*/ 8 h 58"/>
              <a:gd name="T10" fmla="*/ 81 w 94"/>
              <a:gd name="T11" fmla="*/ 8 h 58"/>
              <a:gd name="T12" fmla="*/ 60 w 94"/>
              <a:gd name="T13" fmla="*/ 32 h 58"/>
              <a:gd name="T14" fmla="*/ 39 w 94"/>
              <a:gd name="T15" fmla="*/ 15 h 58"/>
              <a:gd name="T16" fmla="*/ 33 w 94"/>
              <a:gd name="T17" fmla="*/ 15 h 58"/>
              <a:gd name="T18" fmla="*/ 1 w 94"/>
              <a:gd name="T19" fmla="*/ 51 h 58"/>
              <a:gd name="T20" fmla="*/ 1 w 94"/>
              <a:gd name="T21" fmla="*/ 57 h 58"/>
              <a:gd name="T22" fmla="*/ 4 w 94"/>
              <a:gd name="T23" fmla="*/ 58 h 58"/>
              <a:gd name="T24" fmla="*/ 7 w 94"/>
              <a:gd name="T25" fmla="*/ 57 h 58"/>
              <a:gd name="T26" fmla="*/ 36 w 94"/>
              <a:gd name="T27" fmla="*/ 24 h 58"/>
              <a:gd name="T28" fmla="*/ 57 w 94"/>
              <a:gd name="T29" fmla="*/ 41 h 58"/>
              <a:gd name="T30" fmla="*/ 63 w 94"/>
              <a:gd name="T31" fmla="*/ 41 h 58"/>
              <a:gd name="T32" fmla="*/ 86 w 94"/>
              <a:gd name="T33" fmla="*/ 15 h 58"/>
              <a:gd name="T34" fmla="*/ 86 w 94"/>
              <a:gd name="T35" fmla="*/ 28 h 58"/>
              <a:gd name="T36" fmla="*/ 90 w 94"/>
              <a:gd name="T37" fmla="*/ 32 h 58"/>
              <a:gd name="T38" fmla="*/ 94 w 94"/>
              <a:gd name="T39" fmla="*/ 28 h 58"/>
              <a:gd name="T40" fmla="*/ 94 w 94"/>
              <a:gd name="T41" fmla="*/ 4 h 58"/>
              <a:gd name="T42" fmla="*/ 94 w 94"/>
              <a:gd name="T43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4" h="58">
                <a:moveTo>
                  <a:pt x="94" y="4"/>
                </a:moveTo>
                <a:cubicBezTo>
                  <a:pt x="94" y="2"/>
                  <a:pt x="92" y="0"/>
                  <a:pt x="90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0" y="0"/>
                  <a:pt x="58" y="2"/>
                  <a:pt x="58" y="4"/>
                </a:cubicBezTo>
                <a:cubicBezTo>
                  <a:pt x="58" y="6"/>
                  <a:pt x="60" y="8"/>
                  <a:pt x="62" y="8"/>
                </a:cubicBezTo>
                <a:cubicBezTo>
                  <a:pt x="81" y="8"/>
                  <a:pt x="81" y="8"/>
                  <a:pt x="81" y="8"/>
                </a:cubicBezTo>
                <a:cubicBezTo>
                  <a:pt x="60" y="32"/>
                  <a:pt x="60" y="32"/>
                  <a:pt x="60" y="32"/>
                </a:cubicBezTo>
                <a:cubicBezTo>
                  <a:pt x="39" y="15"/>
                  <a:pt x="39" y="15"/>
                  <a:pt x="39" y="15"/>
                </a:cubicBezTo>
                <a:cubicBezTo>
                  <a:pt x="37" y="14"/>
                  <a:pt x="34" y="14"/>
                  <a:pt x="33" y="15"/>
                </a:cubicBezTo>
                <a:cubicBezTo>
                  <a:pt x="1" y="51"/>
                  <a:pt x="1" y="51"/>
                  <a:pt x="1" y="51"/>
                </a:cubicBezTo>
                <a:cubicBezTo>
                  <a:pt x="0" y="53"/>
                  <a:pt x="0" y="56"/>
                  <a:pt x="1" y="57"/>
                </a:cubicBezTo>
                <a:cubicBezTo>
                  <a:pt x="2" y="58"/>
                  <a:pt x="3" y="58"/>
                  <a:pt x="4" y="58"/>
                </a:cubicBezTo>
                <a:cubicBezTo>
                  <a:pt x="5" y="58"/>
                  <a:pt x="6" y="58"/>
                  <a:pt x="7" y="57"/>
                </a:cubicBezTo>
                <a:cubicBezTo>
                  <a:pt x="36" y="24"/>
                  <a:pt x="36" y="24"/>
                  <a:pt x="36" y="24"/>
                </a:cubicBezTo>
                <a:cubicBezTo>
                  <a:pt x="57" y="41"/>
                  <a:pt x="57" y="41"/>
                  <a:pt x="57" y="41"/>
                </a:cubicBezTo>
                <a:cubicBezTo>
                  <a:pt x="59" y="42"/>
                  <a:pt x="62" y="42"/>
                  <a:pt x="63" y="41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30"/>
                  <a:pt x="88" y="32"/>
                  <a:pt x="90" y="32"/>
                </a:cubicBezTo>
                <a:cubicBezTo>
                  <a:pt x="92" y="32"/>
                  <a:pt x="94" y="30"/>
                  <a:pt x="94" y="28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4"/>
                  <a:pt x="94" y="4"/>
                  <a:pt x="94" y="4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ysClr val="windowText" lastClr="000000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7C5577-CA53-22FC-A254-8AE90D112057}"/>
              </a:ext>
            </a:extLst>
          </p:cNvPr>
          <p:cNvGrpSpPr/>
          <p:nvPr/>
        </p:nvGrpSpPr>
        <p:grpSpPr>
          <a:xfrm>
            <a:off x="2819400" y="7075700"/>
            <a:ext cx="675044" cy="421683"/>
            <a:chOff x="5554663" y="1446213"/>
            <a:chExt cx="361950" cy="360362"/>
          </a:xfrm>
          <a:solidFill>
            <a:schemeClr val="accent6">
              <a:lumMod val="75000"/>
            </a:schemeClr>
          </a:solidFill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0C8BA958-CC31-F309-021C-1F8C44941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3088" y="1446213"/>
              <a:ext cx="165100" cy="165100"/>
            </a:xfrm>
            <a:custGeom>
              <a:avLst/>
              <a:gdLst>
                <a:gd name="T0" fmla="*/ 36 w 44"/>
                <a:gd name="T1" fmla="*/ 44 h 44"/>
                <a:gd name="T2" fmla="*/ 37 w 44"/>
                <a:gd name="T3" fmla="*/ 44 h 44"/>
                <a:gd name="T4" fmla="*/ 38 w 44"/>
                <a:gd name="T5" fmla="*/ 41 h 44"/>
                <a:gd name="T6" fmla="*/ 32 w 44"/>
                <a:gd name="T7" fmla="*/ 27 h 44"/>
                <a:gd name="T8" fmla="*/ 43 w 44"/>
                <a:gd name="T9" fmla="*/ 18 h 44"/>
                <a:gd name="T10" fmla="*/ 44 w 44"/>
                <a:gd name="T11" fmla="*/ 15 h 44"/>
                <a:gd name="T12" fmla="*/ 42 w 44"/>
                <a:gd name="T13" fmla="*/ 14 h 44"/>
                <a:gd name="T14" fmla="*/ 28 w 44"/>
                <a:gd name="T15" fmla="*/ 14 h 44"/>
                <a:gd name="T16" fmla="*/ 24 w 44"/>
                <a:gd name="T17" fmla="*/ 1 h 44"/>
                <a:gd name="T18" fmla="*/ 22 w 44"/>
                <a:gd name="T19" fmla="*/ 0 h 44"/>
                <a:gd name="T20" fmla="*/ 20 w 44"/>
                <a:gd name="T21" fmla="*/ 1 h 44"/>
                <a:gd name="T22" fmla="*/ 16 w 44"/>
                <a:gd name="T23" fmla="*/ 14 h 44"/>
                <a:gd name="T24" fmla="*/ 2 w 44"/>
                <a:gd name="T25" fmla="*/ 14 h 44"/>
                <a:gd name="T26" fmla="*/ 0 w 44"/>
                <a:gd name="T27" fmla="*/ 15 h 44"/>
                <a:gd name="T28" fmla="*/ 1 w 44"/>
                <a:gd name="T29" fmla="*/ 18 h 44"/>
                <a:gd name="T30" fmla="*/ 12 w 44"/>
                <a:gd name="T31" fmla="*/ 27 h 44"/>
                <a:gd name="T32" fmla="*/ 6 w 44"/>
                <a:gd name="T33" fmla="*/ 41 h 44"/>
                <a:gd name="T34" fmla="*/ 7 w 44"/>
                <a:gd name="T35" fmla="*/ 44 h 44"/>
                <a:gd name="T36" fmla="*/ 9 w 44"/>
                <a:gd name="T37" fmla="*/ 44 h 44"/>
                <a:gd name="T38" fmla="*/ 22 w 44"/>
                <a:gd name="T39" fmla="*/ 34 h 44"/>
                <a:gd name="T40" fmla="*/ 35 w 44"/>
                <a:gd name="T41" fmla="*/ 44 h 44"/>
                <a:gd name="T42" fmla="*/ 36 w 44"/>
                <a:gd name="T4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36" y="44"/>
                  </a:move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ubicBezTo>
                    <a:pt x="44" y="15"/>
                    <a:pt x="43" y="14"/>
                    <a:pt x="42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50178865-0041-CA83-8B12-171579403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925" y="1641475"/>
              <a:ext cx="166688" cy="165100"/>
            </a:xfrm>
            <a:custGeom>
              <a:avLst/>
              <a:gdLst>
                <a:gd name="T0" fmla="*/ 44 w 44"/>
                <a:gd name="T1" fmla="*/ 15 h 44"/>
                <a:gd name="T2" fmla="*/ 42 w 44"/>
                <a:gd name="T3" fmla="*/ 14 h 44"/>
                <a:gd name="T4" fmla="*/ 28 w 44"/>
                <a:gd name="T5" fmla="*/ 14 h 44"/>
                <a:gd name="T6" fmla="*/ 24 w 44"/>
                <a:gd name="T7" fmla="*/ 1 h 44"/>
                <a:gd name="T8" fmla="*/ 22 w 44"/>
                <a:gd name="T9" fmla="*/ 0 h 44"/>
                <a:gd name="T10" fmla="*/ 20 w 44"/>
                <a:gd name="T11" fmla="*/ 1 h 44"/>
                <a:gd name="T12" fmla="*/ 16 w 44"/>
                <a:gd name="T13" fmla="*/ 14 h 44"/>
                <a:gd name="T14" fmla="*/ 2 w 44"/>
                <a:gd name="T15" fmla="*/ 14 h 44"/>
                <a:gd name="T16" fmla="*/ 0 w 44"/>
                <a:gd name="T17" fmla="*/ 15 h 44"/>
                <a:gd name="T18" fmla="*/ 1 w 44"/>
                <a:gd name="T19" fmla="*/ 18 h 44"/>
                <a:gd name="T20" fmla="*/ 12 w 44"/>
                <a:gd name="T21" fmla="*/ 27 h 44"/>
                <a:gd name="T22" fmla="*/ 6 w 44"/>
                <a:gd name="T23" fmla="*/ 41 h 44"/>
                <a:gd name="T24" fmla="*/ 7 w 44"/>
                <a:gd name="T25" fmla="*/ 44 h 44"/>
                <a:gd name="T26" fmla="*/ 9 w 44"/>
                <a:gd name="T27" fmla="*/ 44 h 44"/>
                <a:gd name="T28" fmla="*/ 22 w 44"/>
                <a:gd name="T29" fmla="*/ 34 h 44"/>
                <a:gd name="T30" fmla="*/ 35 w 44"/>
                <a:gd name="T31" fmla="*/ 44 h 44"/>
                <a:gd name="T32" fmla="*/ 36 w 44"/>
                <a:gd name="T33" fmla="*/ 44 h 44"/>
                <a:gd name="T34" fmla="*/ 37 w 44"/>
                <a:gd name="T35" fmla="*/ 44 h 44"/>
                <a:gd name="T36" fmla="*/ 38 w 44"/>
                <a:gd name="T37" fmla="*/ 41 h 44"/>
                <a:gd name="T38" fmla="*/ 32 w 44"/>
                <a:gd name="T39" fmla="*/ 27 h 44"/>
                <a:gd name="T40" fmla="*/ 43 w 44"/>
                <a:gd name="T41" fmla="*/ 18 h 44"/>
                <a:gd name="T42" fmla="*/ 44 w 44"/>
                <a:gd name="T43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44" y="15"/>
                  </a:moveTo>
                  <a:cubicBezTo>
                    <a:pt x="44" y="15"/>
                    <a:pt x="43" y="14"/>
                    <a:pt x="42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8687AD4A-D24E-98A2-105C-B36EEA22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1641475"/>
              <a:ext cx="165100" cy="165100"/>
            </a:xfrm>
            <a:custGeom>
              <a:avLst/>
              <a:gdLst>
                <a:gd name="T0" fmla="*/ 42 w 44"/>
                <a:gd name="T1" fmla="*/ 14 h 44"/>
                <a:gd name="T2" fmla="*/ 28 w 44"/>
                <a:gd name="T3" fmla="*/ 14 h 44"/>
                <a:gd name="T4" fmla="*/ 24 w 44"/>
                <a:gd name="T5" fmla="*/ 1 h 44"/>
                <a:gd name="T6" fmla="*/ 22 w 44"/>
                <a:gd name="T7" fmla="*/ 0 h 44"/>
                <a:gd name="T8" fmla="*/ 20 w 44"/>
                <a:gd name="T9" fmla="*/ 1 h 44"/>
                <a:gd name="T10" fmla="*/ 16 w 44"/>
                <a:gd name="T11" fmla="*/ 14 h 44"/>
                <a:gd name="T12" fmla="*/ 2 w 44"/>
                <a:gd name="T13" fmla="*/ 14 h 44"/>
                <a:gd name="T14" fmla="*/ 0 w 44"/>
                <a:gd name="T15" fmla="*/ 15 h 44"/>
                <a:gd name="T16" fmla="*/ 1 w 44"/>
                <a:gd name="T17" fmla="*/ 18 h 44"/>
                <a:gd name="T18" fmla="*/ 12 w 44"/>
                <a:gd name="T19" fmla="*/ 27 h 44"/>
                <a:gd name="T20" fmla="*/ 6 w 44"/>
                <a:gd name="T21" fmla="*/ 41 h 44"/>
                <a:gd name="T22" fmla="*/ 7 w 44"/>
                <a:gd name="T23" fmla="*/ 44 h 44"/>
                <a:gd name="T24" fmla="*/ 9 w 44"/>
                <a:gd name="T25" fmla="*/ 44 h 44"/>
                <a:gd name="T26" fmla="*/ 22 w 44"/>
                <a:gd name="T27" fmla="*/ 34 h 44"/>
                <a:gd name="T28" fmla="*/ 35 w 44"/>
                <a:gd name="T29" fmla="*/ 44 h 44"/>
                <a:gd name="T30" fmla="*/ 36 w 44"/>
                <a:gd name="T31" fmla="*/ 44 h 44"/>
                <a:gd name="T32" fmla="*/ 37 w 44"/>
                <a:gd name="T33" fmla="*/ 44 h 44"/>
                <a:gd name="T34" fmla="*/ 38 w 44"/>
                <a:gd name="T35" fmla="*/ 41 h 44"/>
                <a:gd name="T36" fmla="*/ 32 w 44"/>
                <a:gd name="T37" fmla="*/ 27 h 44"/>
                <a:gd name="T38" fmla="*/ 43 w 44"/>
                <a:gd name="T39" fmla="*/ 18 h 44"/>
                <a:gd name="T40" fmla="*/ 44 w 44"/>
                <a:gd name="T41" fmla="*/ 15 h 44"/>
                <a:gd name="T42" fmla="*/ 42 w 44"/>
                <a:gd name="T43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42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ubicBezTo>
                    <a:pt x="44" y="15"/>
                    <a:pt x="43" y="14"/>
                    <a:pt x="42" y="14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78407E-F959-D354-1A5B-565B55527A23}"/>
              </a:ext>
            </a:extLst>
          </p:cNvPr>
          <p:cNvGrpSpPr/>
          <p:nvPr/>
        </p:nvGrpSpPr>
        <p:grpSpPr>
          <a:xfrm>
            <a:off x="7738892" y="6398019"/>
            <a:ext cx="515803" cy="387472"/>
            <a:chOff x="5554663" y="1446213"/>
            <a:chExt cx="361950" cy="360362"/>
          </a:xfrm>
          <a:solidFill>
            <a:srgbClr val="FF7B70"/>
          </a:solidFill>
        </p:grpSpPr>
        <p:sp>
          <p:nvSpPr>
            <p:cNvPr id="63" name="Freeform 45">
              <a:extLst>
                <a:ext uri="{FF2B5EF4-FFF2-40B4-BE49-F238E27FC236}">
                  <a16:creationId xmlns:a16="http://schemas.microsoft.com/office/drawing/2014/main" id="{A8771D9C-C7C5-AFE2-E9D2-7E648C349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3088" y="1446213"/>
              <a:ext cx="165100" cy="165100"/>
            </a:xfrm>
            <a:custGeom>
              <a:avLst/>
              <a:gdLst>
                <a:gd name="T0" fmla="*/ 36 w 44"/>
                <a:gd name="T1" fmla="*/ 44 h 44"/>
                <a:gd name="T2" fmla="*/ 37 w 44"/>
                <a:gd name="T3" fmla="*/ 44 h 44"/>
                <a:gd name="T4" fmla="*/ 38 w 44"/>
                <a:gd name="T5" fmla="*/ 41 h 44"/>
                <a:gd name="T6" fmla="*/ 32 w 44"/>
                <a:gd name="T7" fmla="*/ 27 h 44"/>
                <a:gd name="T8" fmla="*/ 43 w 44"/>
                <a:gd name="T9" fmla="*/ 18 h 44"/>
                <a:gd name="T10" fmla="*/ 44 w 44"/>
                <a:gd name="T11" fmla="*/ 15 h 44"/>
                <a:gd name="T12" fmla="*/ 42 w 44"/>
                <a:gd name="T13" fmla="*/ 14 h 44"/>
                <a:gd name="T14" fmla="*/ 28 w 44"/>
                <a:gd name="T15" fmla="*/ 14 h 44"/>
                <a:gd name="T16" fmla="*/ 24 w 44"/>
                <a:gd name="T17" fmla="*/ 1 h 44"/>
                <a:gd name="T18" fmla="*/ 22 w 44"/>
                <a:gd name="T19" fmla="*/ 0 h 44"/>
                <a:gd name="T20" fmla="*/ 20 w 44"/>
                <a:gd name="T21" fmla="*/ 1 h 44"/>
                <a:gd name="T22" fmla="*/ 16 w 44"/>
                <a:gd name="T23" fmla="*/ 14 h 44"/>
                <a:gd name="T24" fmla="*/ 2 w 44"/>
                <a:gd name="T25" fmla="*/ 14 h 44"/>
                <a:gd name="T26" fmla="*/ 0 w 44"/>
                <a:gd name="T27" fmla="*/ 15 h 44"/>
                <a:gd name="T28" fmla="*/ 1 w 44"/>
                <a:gd name="T29" fmla="*/ 18 h 44"/>
                <a:gd name="T30" fmla="*/ 12 w 44"/>
                <a:gd name="T31" fmla="*/ 27 h 44"/>
                <a:gd name="T32" fmla="*/ 6 w 44"/>
                <a:gd name="T33" fmla="*/ 41 h 44"/>
                <a:gd name="T34" fmla="*/ 7 w 44"/>
                <a:gd name="T35" fmla="*/ 44 h 44"/>
                <a:gd name="T36" fmla="*/ 9 w 44"/>
                <a:gd name="T37" fmla="*/ 44 h 44"/>
                <a:gd name="T38" fmla="*/ 22 w 44"/>
                <a:gd name="T39" fmla="*/ 34 h 44"/>
                <a:gd name="T40" fmla="*/ 35 w 44"/>
                <a:gd name="T41" fmla="*/ 44 h 44"/>
                <a:gd name="T42" fmla="*/ 36 w 44"/>
                <a:gd name="T4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36" y="44"/>
                  </a:move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ubicBezTo>
                    <a:pt x="44" y="15"/>
                    <a:pt x="43" y="14"/>
                    <a:pt x="42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6">
              <a:extLst>
                <a:ext uri="{FF2B5EF4-FFF2-40B4-BE49-F238E27FC236}">
                  <a16:creationId xmlns:a16="http://schemas.microsoft.com/office/drawing/2014/main" id="{5DCECD92-5731-7063-B8D1-C11E106DD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925" y="1641475"/>
              <a:ext cx="166688" cy="165100"/>
            </a:xfrm>
            <a:custGeom>
              <a:avLst/>
              <a:gdLst>
                <a:gd name="T0" fmla="*/ 44 w 44"/>
                <a:gd name="T1" fmla="*/ 15 h 44"/>
                <a:gd name="T2" fmla="*/ 42 w 44"/>
                <a:gd name="T3" fmla="*/ 14 h 44"/>
                <a:gd name="T4" fmla="*/ 28 w 44"/>
                <a:gd name="T5" fmla="*/ 14 h 44"/>
                <a:gd name="T6" fmla="*/ 24 w 44"/>
                <a:gd name="T7" fmla="*/ 1 h 44"/>
                <a:gd name="T8" fmla="*/ 22 w 44"/>
                <a:gd name="T9" fmla="*/ 0 h 44"/>
                <a:gd name="T10" fmla="*/ 20 w 44"/>
                <a:gd name="T11" fmla="*/ 1 h 44"/>
                <a:gd name="T12" fmla="*/ 16 w 44"/>
                <a:gd name="T13" fmla="*/ 14 h 44"/>
                <a:gd name="T14" fmla="*/ 2 w 44"/>
                <a:gd name="T15" fmla="*/ 14 h 44"/>
                <a:gd name="T16" fmla="*/ 0 w 44"/>
                <a:gd name="T17" fmla="*/ 15 h 44"/>
                <a:gd name="T18" fmla="*/ 1 w 44"/>
                <a:gd name="T19" fmla="*/ 18 h 44"/>
                <a:gd name="T20" fmla="*/ 12 w 44"/>
                <a:gd name="T21" fmla="*/ 27 h 44"/>
                <a:gd name="T22" fmla="*/ 6 w 44"/>
                <a:gd name="T23" fmla="*/ 41 h 44"/>
                <a:gd name="T24" fmla="*/ 7 w 44"/>
                <a:gd name="T25" fmla="*/ 44 h 44"/>
                <a:gd name="T26" fmla="*/ 9 w 44"/>
                <a:gd name="T27" fmla="*/ 44 h 44"/>
                <a:gd name="T28" fmla="*/ 22 w 44"/>
                <a:gd name="T29" fmla="*/ 34 h 44"/>
                <a:gd name="T30" fmla="*/ 35 w 44"/>
                <a:gd name="T31" fmla="*/ 44 h 44"/>
                <a:gd name="T32" fmla="*/ 36 w 44"/>
                <a:gd name="T33" fmla="*/ 44 h 44"/>
                <a:gd name="T34" fmla="*/ 37 w 44"/>
                <a:gd name="T35" fmla="*/ 44 h 44"/>
                <a:gd name="T36" fmla="*/ 38 w 44"/>
                <a:gd name="T37" fmla="*/ 41 h 44"/>
                <a:gd name="T38" fmla="*/ 32 w 44"/>
                <a:gd name="T39" fmla="*/ 27 h 44"/>
                <a:gd name="T40" fmla="*/ 43 w 44"/>
                <a:gd name="T41" fmla="*/ 18 h 44"/>
                <a:gd name="T42" fmla="*/ 44 w 44"/>
                <a:gd name="T43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44" y="15"/>
                  </a:moveTo>
                  <a:cubicBezTo>
                    <a:pt x="44" y="15"/>
                    <a:pt x="43" y="14"/>
                    <a:pt x="42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7">
              <a:extLst>
                <a:ext uri="{FF2B5EF4-FFF2-40B4-BE49-F238E27FC236}">
                  <a16:creationId xmlns:a16="http://schemas.microsoft.com/office/drawing/2014/main" id="{36B8A36D-2135-38D8-C306-5D5ED6DE1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1641475"/>
              <a:ext cx="165100" cy="165100"/>
            </a:xfrm>
            <a:custGeom>
              <a:avLst/>
              <a:gdLst>
                <a:gd name="T0" fmla="*/ 42 w 44"/>
                <a:gd name="T1" fmla="*/ 14 h 44"/>
                <a:gd name="T2" fmla="*/ 28 w 44"/>
                <a:gd name="T3" fmla="*/ 14 h 44"/>
                <a:gd name="T4" fmla="*/ 24 w 44"/>
                <a:gd name="T5" fmla="*/ 1 h 44"/>
                <a:gd name="T6" fmla="*/ 22 w 44"/>
                <a:gd name="T7" fmla="*/ 0 h 44"/>
                <a:gd name="T8" fmla="*/ 20 w 44"/>
                <a:gd name="T9" fmla="*/ 1 h 44"/>
                <a:gd name="T10" fmla="*/ 16 w 44"/>
                <a:gd name="T11" fmla="*/ 14 h 44"/>
                <a:gd name="T12" fmla="*/ 2 w 44"/>
                <a:gd name="T13" fmla="*/ 14 h 44"/>
                <a:gd name="T14" fmla="*/ 0 w 44"/>
                <a:gd name="T15" fmla="*/ 15 h 44"/>
                <a:gd name="T16" fmla="*/ 1 w 44"/>
                <a:gd name="T17" fmla="*/ 18 h 44"/>
                <a:gd name="T18" fmla="*/ 12 w 44"/>
                <a:gd name="T19" fmla="*/ 27 h 44"/>
                <a:gd name="T20" fmla="*/ 6 w 44"/>
                <a:gd name="T21" fmla="*/ 41 h 44"/>
                <a:gd name="T22" fmla="*/ 7 w 44"/>
                <a:gd name="T23" fmla="*/ 44 h 44"/>
                <a:gd name="T24" fmla="*/ 9 w 44"/>
                <a:gd name="T25" fmla="*/ 44 h 44"/>
                <a:gd name="T26" fmla="*/ 22 w 44"/>
                <a:gd name="T27" fmla="*/ 34 h 44"/>
                <a:gd name="T28" fmla="*/ 35 w 44"/>
                <a:gd name="T29" fmla="*/ 44 h 44"/>
                <a:gd name="T30" fmla="*/ 36 w 44"/>
                <a:gd name="T31" fmla="*/ 44 h 44"/>
                <a:gd name="T32" fmla="*/ 37 w 44"/>
                <a:gd name="T33" fmla="*/ 44 h 44"/>
                <a:gd name="T34" fmla="*/ 38 w 44"/>
                <a:gd name="T35" fmla="*/ 41 h 44"/>
                <a:gd name="T36" fmla="*/ 32 w 44"/>
                <a:gd name="T37" fmla="*/ 27 h 44"/>
                <a:gd name="T38" fmla="*/ 43 w 44"/>
                <a:gd name="T39" fmla="*/ 18 h 44"/>
                <a:gd name="T40" fmla="*/ 44 w 44"/>
                <a:gd name="T41" fmla="*/ 15 h 44"/>
                <a:gd name="T42" fmla="*/ 42 w 44"/>
                <a:gd name="T43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42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1" y="0"/>
                    <a:pt x="20" y="1"/>
                    <a:pt x="20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6"/>
                    <a:pt x="0" y="17"/>
                    <a:pt x="1" y="1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2"/>
                    <a:pt x="6" y="43"/>
                    <a:pt x="7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7" y="44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7"/>
                    <a:pt x="44" y="16"/>
                    <a:pt x="44" y="15"/>
                  </a:cubicBezTo>
                  <a:cubicBezTo>
                    <a:pt x="44" y="15"/>
                    <a:pt x="43" y="14"/>
                    <a:pt x="4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68" name="Freeform 67">
            <a:extLst>
              <a:ext uri="{FF2B5EF4-FFF2-40B4-BE49-F238E27FC236}">
                <a16:creationId xmlns:a16="http://schemas.microsoft.com/office/drawing/2014/main" id="{177B4FDA-D861-0970-8DEC-70D409D42D90}"/>
              </a:ext>
            </a:extLst>
          </p:cNvPr>
          <p:cNvSpPr>
            <a:spLocks/>
          </p:cNvSpPr>
          <p:nvPr/>
        </p:nvSpPr>
        <p:spPr bwMode="auto">
          <a:xfrm>
            <a:off x="7715909" y="4948284"/>
            <a:ext cx="504492" cy="235556"/>
          </a:xfrm>
          <a:custGeom>
            <a:avLst/>
            <a:gdLst>
              <a:gd name="T0" fmla="*/ 94 w 94"/>
              <a:gd name="T1" fmla="*/ 4 h 58"/>
              <a:gd name="T2" fmla="*/ 90 w 94"/>
              <a:gd name="T3" fmla="*/ 0 h 58"/>
              <a:gd name="T4" fmla="*/ 62 w 94"/>
              <a:gd name="T5" fmla="*/ 0 h 58"/>
              <a:gd name="T6" fmla="*/ 58 w 94"/>
              <a:gd name="T7" fmla="*/ 4 h 58"/>
              <a:gd name="T8" fmla="*/ 62 w 94"/>
              <a:gd name="T9" fmla="*/ 8 h 58"/>
              <a:gd name="T10" fmla="*/ 81 w 94"/>
              <a:gd name="T11" fmla="*/ 8 h 58"/>
              <a:gd name="T12" fmla="*/ 60 w 94"/>
              <a:gd name="T13" fmla="*/ 32 h 58"/>
              <a:gd name="T14" fmla="*/ 39 w 94"/>
              <a:gd name="T15" fmla="*/ 15 h 58"/>
              <a:gd name="T16" fmla="*/ 33 w 94"/>
              <a:gd name="T17" fmla="*/ 15 h 58"/>
              <a:gd name="T18" fmla="*/ 1 w 94"/>
              <a:gd name="T19" fmla="*/ 51 h 58"/>
              <a:gd name="T20" fmla="*/ 1 w 94"/>
              <a:gd name="T21" fmla="*/ 57 h 58"/>
              <a:gd name="T22" fmla="*/ 4 w 94"/>
              <a:gd name="T23" fmla="*/ 58 h 58"/>
              <a:gd name="T24" fmla="*/ 7 w 94"/>
              <a:gd name="T25" fmla="*/ 57 h 58"/>
              <a:gd name="T26" fmla="*/ 36 w 94"/>
              <a:gd name="T27" fmla="*/ 24 h 58"/>
              <a:gd name="T28" fmla="*/ 57 w 94"/>
              <a:gd name="T29" fmla="*/ 41 h 58"/>
              <a:gd name="T30" fmla="*/ 63 w 94"/>
              <a:gd name="T31" fmla="*/ 41 h 58"/>
              <a:gd name="T32" fmla="*/ 86 w 94"/>
              <a:gd name="T33" fmla="*/ 15 h 58"/>
              <a:gd name="T34" fmla="*/ 86 w 94"/>
              <a:gd name="T35" fmla="*/ 28 h 58"/>
              <a:gd name="T36" fmla="*/ 90 w 94"/>
              <a:gd name="T37" fmla="*/ 32 h 58"/>
              <a:gd name="T38" fmla="*/ 94 w 94"/>
              <a:gd name="T39" fmla="*/ 28 h 58"/>
              <a:gd name="T40" fmla="*/ 94 w 94"/>
              <a:gd name="T41" fmla="*/ 4 h 58"/>
              <a:gd name="T42" fmla="*/ 94 w 94"/>
              <a:gd name="T43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4" h="58">
                <a:moveTo>
                  <a:pt x="94" y="4"/>
                </a:moveTo>
                <a:cubicBezTo>
                  <a:pt x="94" y="2"/>
                  <a:pt x="92" y="0"/>
                  <a:pt x="90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0" y="0"/>
                  <a:pt x="58" y="2"/>
                  <a:pt x="58" y="4"/>
                </a:cubicBezTo>
                <a:cubicBezTo>
                  <a:pt x="58" y="6"/>
                  <a:pt x="60" y="8"/>
                  <a:pt x="62" y="8"/>
                </a:cubicBezTo>
                <a:cubicBezTo>
                  <a:pt x="81" y="8"/>
                  <a:pt x="81" y="8"/>
                  <a:pt x="81" y="8"/>
                </a:cubicBezTo>
                <a:cubicBezTo>
                  <a:pt x="60" y="32"/>
                  <a:pt x="60" y="32"/>
                  <a:pt x="60" y="32"/>
                </a:cubicBezTo>
                <a:cubicBezTo>
                  <a:pt x="39" y="15"/>
                  <a:pt x="39" y="15"/>
                  <a:pt x="39" y="15"/>
                </a:cubicBezTo>
                <a:cubicBezTo>
                  <a:pt x="37" y="14"/>
                  <a:pt x="34" y="14"/>
                  <a:pt x="33" y="15"/>
                </a:cubicBezTo>
                <a:cubicBezTo>
                  <a:pt x="1" y="51"/>
                  <a:pt x="1" y="51"/>
                  <a:pt x="1" y="51"/>
                </a:cubicBezTo>
                <a:cubicBezTo>
                  <a:pt x="0" y="53"/>
                  <a:pt x="0" y="56"/>
                  <a:pt x="1" y="57"/>
                </a:cubicBezTo>
                <a:cubicBezTo>
                  <a:pt x="2" y="58"/>
                  <a:pt x="3" y="58"/>
                  <a:pt x="4" y="58"/>
                </a:cubicBezTo>
                <a:cubicBezTo>
                  <a:pt x="5" y="58"/>
                  <a:pt x="6" y="58"/>
                  <a:pt x="7" y="57"/>
                </a:cubicBezTo>
                <a:cubicBezTo>
                  <a:pt x="36" y="24"/>
                  <a:pt x="36" y="24"/>
                  <a:pt x="36" y="24"/>
                </a:cubicBezTo>
                <a:cubicBezTo>
                  <a:pt x="57" y="41"/>
                  <a:pt x="57" y="41"/>
                  <a:pt x="57" y="41"/>
                </a:cubicBezTo>
                <a:cubicBezTo>
                  <a:pt x="59" y="42"/>
                  <a:pt x="62" y="42"/>
                  <a:pt x="63" y="41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30"/>
                  <a:pt x="88" y="32"/>
                  <a:pt x="90" y="32"/>
                </a:cubicBezTo>
                <a:cubicBezTo>
                  <a:pt x="92" y="32"/>
                  <a:pt x="94" y="30"/>
                  <a:pt x="94" y="28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4"/>
                  <a:pt x="94" y="4"/>
                  <a:pt x="94" y="4"/>
                </a:cubicBezTo>
                <a:close/>
              </a:path>
            </a:pathLst>
          </a:custGeom>
          <a:solidFill>
            <a:srgbClr val="FF65A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050" name="Picture 2" descr="Hd Handshake, Shake Hands Black Icon PNG Image With Transparent Background  | TOPpng">
            <a:extLst>
              <a:ext uri="{FF2B5EF4-FFF2-40B4-BE49-F238E27FC236}">
                <a16:creationId xmlns:a16="http://schemas.microsoft.com/office/drawing/2014/main" id="{DA76A76F-2741-6086-6486-07AD60403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16" y="3059285"/>
            <a:ext cx="874486" cy="70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d Handshake, Shake Hands Black Icon PNG Image With Transparent Background  | TOPpng">
            <a:extLst>
              <a:ext uri="{FF2B5EF4-FFF2-40B4-BE49-F238E27FC236}">
                <a16:creationId xmlns:a16="http://schemas.microsoft.com/office/drawing/2014/main" id="{37268657-BD95-B1DF-6B89-55E026E7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81" y="7775430"/>
            <a:ext cx="657653" cy="67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xperience - Free travel icons">
            <a:extLst>
              <a:ext uri="{FF2B5EF4-FFF2-40B4-BE49-F238E27FC236}">
                <a16:creationId xmlns:a16="http://schemas.microsoft.com/office/drawing/2014/main" id="{A80C7681-F17B-DB94-2DAA-53EE5257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221" y="1324757"/>
            <a:ext cx="632016" cy="63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Experience - Free travel icons">
            <a:extLst>
              <a:ext uri="{FF2B5EF4-FFF2-40B4-BE49-F238E27FC236}">
                <a16:creationId xmlns:a16="http://schemas.microsoft.com/office/drawing/2014/main" id="{B5E5E635-B507-01FE-4799-C93DB038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611" y="3162651"/>
            <a:ext cx="500656" cy="50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E89EB3-A7FD-7497-2A34-1C3ED00761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3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089167"/>
            <a:ext cx="18288000" cy="5197857"/>
            <a:chOff x="0" y="0"/>
            <a:chExt cx="24384000" cy="7977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977250"/>
            </a:xfrm>
            <a:custGeom>
              <a:avLst/>
              <a:gdLst/>
              <a:ahLst/>
              <a:cxnLst/>
              <a:rect l="l" t="t" r="r" b="b"/>
              <a:pathLst>
                <a:path w="24384000" h="7977251">
                  <a:moveTo>
                    <a:pt x="0" y="0"/>
                  </a:moveTo>
                  <a:lnTo>
                    <a:pt x="24384000" y="0"/>
                  </a:lnTo>
                  <a:lnTo>
                    <a:pt x="24384000" y="7977251"/>
                  </a:lnTo>
                  <a:lnTo>
                    <a:pt x="0" y="797725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118566" y="2141734"/>
            <a:ext cx="11169434" cy="6750948"/>
            <a:chOff x="0" y="0"/>
            <a:chExt cx="14892579" cy="90012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92528" cy="9001252"/>
            </a:xfrm>
            <a:custGeom>
              <a:avLst/>
              <a:gdLst/>
              <a:ahLst/>
              <a:cxnLst/>
              <a:rect l="l" t="t" r="r" b="b"/>
              <a:pathLst>
                <a:path w="14892528" h="9001252">
                  <a:moveTo>
                    <a:pt x="0" y="0"/>
                  </a:moveTo>
                  <a:lnTo>
                    <a:pt x="14892528" y="0"/>
                  </a:lnTo>
                  <a:lnTo>
                    <a:pt x="14892528" y="9001252"/>
                  </a:lnTo>
                  <a:lnTo>
                    <a:pt x="0" y="9001252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71484" y="5780111"/>
            <a:ext cx="2190683" cy="1159440"/>
            <a:chOff x="0" y="0"/>
            <a:chExt cx="1545920" cy="15459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/>
          <p:cNvSpPr/>
          <p:nvPr/>
        </p:nvSpPr>
        <p:spPr>
          <a:xfrm rot="5445">
            <a:off x="8113058" y="3994512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5445">
            <a:off x="8113058" y="5657304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5445">
            <a:off x="8113058" y="7320096"/>
            <a:ext cx="902013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083647" y="2552129"/>
            <a:ext cx="10167158" cy="137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ea typeface="MS PGothic" panose="020B0600070205080204" pitchFamily="34" charset="-128"/>
              </a:rPr>
              <a:t>Commitments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ea typeface="MS PGothic" panose="020B0600070205080204" pitchFamily="34" charset="-128"/>
              </a:rPr>
              <a:t>Partnering Approach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ea typeface="MS PGothic" panose="020B0600070205080204" pitchFamily="34" charset="-128"/>
              </a:rPr>
              <a:t>Strong Research and Implementation</a:t>
            </a:r>
            <a:r>
              <a:rPr lang="en-US" sz="2600" b="1" spc="-83" dirty="0">
                <a:solidFill>
                  <a:srgbClr val="000000"/>
                </a:solidFill>
                <a:ea typeface="MS PGothic" panose="020B0600070205080204" pitchFamily="34" charset="-128"/>
              </a:rPr>
              <a:t> </a:t>
            </a:r>
          </a:p>
          <a:p>
            <a:pPr algn="l">
              <a:lnSpc>
                <a:spcPts val="3240"/>
              </a:lnSpc>
            </a:pPr>
            <a:endParaRPr lang="en-US" sz="2700" b="1" spc="-107" dirty="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82940" y="4107310"/>
            <a:ext cx="9393249" cy="1698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Strategy Development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Turnkey Solutions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Fast Turnaround time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In House Training Facility  </a:t>
            </a:r>
          </a:p>
          <a:p>
            <a:pPr algn="l">
              <a:lnSpc>
                <a:spcPts val="3240"/>
              </a:lnSpc>
            </a:pPr>
            <a:endParaRPr lang="en-US" sz="3200" b="1" spc="-107" dirty="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50500" y="5700237"/>
            <a:ext cx="9393249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</a:rPr>
              <a:t>Change in Constant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</a:rPr>
              <a:t>Over past 10 Years we have been partnering many prestigious clients &amp; it keep us always on our toes to deliver quality services &amp; keep learning new things everyday  </a:t>
            </a:r>
          </a:p>
          <a:p>
            <a:pPr algn="l">
              <a:lnSpc>
                <a:spcPts val="3240"/>
              </a:lnSpc>
            </a:pPr>
            <a:endParaRPr lang="en-US" sz="2700" b="1" spc="-107" dirty="0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13063" y="7412767"/>
            <a:ext cx="9393249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Pan India Availability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Experienced Staff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Industry Exposure </a:t>
            </a:r>
          </a:p>
          <a:p>
            <a:pPr marL="253365" lvl="1" indent="-126682">
              <a:lnSpc>
                <a:spcPts val="2520"/>
              </a:lnSpc>
              <a:buFont typeface="Arial"/>
              <a:buChar char="•"/>
            </a:pPr>
            <a:r>
              <a:rPr lang="en-US" sz="2400" b="1" spc="-83" dirty="0">
                <a:solidFill>
                  <a:srgbClr val="000000"/>
                </a:solidFill>
                <a:latin typeface="+mj-lt"/>
              </a:rPr>
              <a:t>Read to learn always </a:t>
            </a:r>
          </a:p>
          <a:p>
            <a:pPr algn="l">
              <a:lnSpc>
                <a:spcPts val="3240"/>
              </a:lnSpc>
            </a:pPr>
            <a:endParaRPr lang="en-US" sz="2700" b="1" spc="-107" dirty="0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85800" y="991400"/>
            <a:ext cx="11816576" cy="1637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b="1" u="sng" spc="-215" dirty="0">
                <a:solidFill>
                  <a:srgbClr val="000000"/>
                </a:solidFill>
              </a:rPr>
              <a:t>OUR KEY DIFFERENTIATOR ​</a:t>
            </a:r>
            <a:endParaRPr lang="en-US" sz="5400" b="1" u="sng" spc="-215" dirty="0">
              <a:solidFill>
                <a:srgbClr val="000000"/>
              </a:solidFill>
            </a:endParaRPr>
          </a:p>
          <a:p>
            <a:pPr algn="l">
              <a:lnSpc>
                <a:spcPts val="6480"/>
              </a:lnSpc>
            </a:pPr>
            <a:r>
              <a:rPr lang="en-US" sz="5400" u="sng" spc="-215" dirty="0">
                <a:solidFill>
                  <a:srgbClr val="000000"/>
                </a:solidFill>
                <a:latin typeface="Open Sans 1"/>
              </a:rPr>
              <a:t>​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251345" y="7460149"/>
            <a:ext cx="2217158" cy="1159440"/>
            <a:chOff x="0" y="0"/>
            <a:chExt cx="1545920" cy="15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69674" y="4100073"/>
            <a:ext cx="2126879" cy="1159440"/>
            <a:chOff x="0" y="0"/>
            <a:chExt cx="1545920" cy="15459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21530" y="2474486"/>
            <a:ext cx="2121412" cy="1159440"/>
            <a:chOff x="0" y="0"/>
            <a:chExt cx="1545920" cy="15459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5971" cy="1545971"/>
            </a:xfrm>
            <a:custGeom>
              <a:avLst/>
              <a:gdLst/>
              <a:ahLst/>
              <a:cxnLst/>
              <a:rect l="l" t="t" r="r" b="b"/>
              <a:pathLst>
                <a:path w="1545971" h="1545971">
                  <a:moveTo>
                    <a:pt x="0" y="0"/>
                  </a:moveTo>
                  <a:lnTo>
                    <a:pt x="1545971" y="0"/>
                  </a:lnTo>
                  <a:lnTo>
                    <a:pt x="1545971" y="1545971"/>
                  </a:lnTo>
                  <a:lnTo>
                    <a:pt x="0" y="1545971"/>
                  </a:lnTo>
                  <a:close/>
                </a:path>
              </a:pathLst>
            </a:custGeom>
            <a:solidFill>
              <a:srgbClr val="ABD1D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1937354" y="55031"/>
            <a:ext cx="5080662" cy="1127391"/>
          </a:xfrm>
          <a:custGeom>
            <a:avLst/>
            <a:gdLst/>
            <a:ahLst/>
            <a:cxnLst/>
            <a:rect l="l" t="t" r="r" b="b"/>
            <a:pathLst>
              <a:path w="5080662" h="1127391">
                <a:moveTo>
                  <a:pt x="0" y="0"/>
                </a:moveTo>
                <a:lnTo>
                  <a:pt x="5080662" y="0"/>
                </a:lnTo>
                <a:lnTo>
                  <a:pt x="5080662" y="1127391"/>
                </a:lnTo>
                <a:lnTo>
                  <a:pt x="0" y="112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598459" y="2869559"/>
            <a:ext cx="14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KNOWN FOR</a:t>
            </a:r>
            <a:endParaRPr lang="en-IN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610801" y="4522068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SERVICES</a:t>
            </a:r>
            <a:endParaRPr lang="en-IN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637156" y="5990631"/>
            <a:ext cx="1895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LEARNING </a:t>
            </a:r>
          </a:p>
          <a:p>
            <a:r>
              <a:rPr lang="en-US" b="1" dirty="0"/>
              <a:t>EVERYDAY</a:t>
            </a:r>
            <a:endParaRPr lang="en-IN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637156" y="7855222"/>
            <a:ext cx="1314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STRENGTHS</a:t>
            </a:r>
            <a:endParaRPr lang="en-IN" b="1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69ADFC9-D335-5543-DC73-189A55F2076C}"/>
              </a:ext>
            </a:extLst>
          </p:cNvPr>
          <p:cNvSpPr/>
          <p:nvPr/>
        </p:nvSpPr>
        <p:spPr>
          <a:xfrm>
            <a:off x="245989" y="3156889"/>
            <a:ext cx="4586791" cy="43818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98E6D4A-E3F4-DA98-39F8-F0F4883A4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8" y="4590800"/>
            <a:ext cx="4033457" cy="1530646"/>
          </a:xfrm>
          <a:prstGeom prst="rect">
            <a:avLst/>
          </a:prstGeom>
          <a:effectLst>
            <a:glow rad="10108">
              <a:schemeClr val="accent1">
                <a:alpha val="5642"/>
              </a:schemeClr>
            </a:glow>
            <a:outerShdw blurRad="50800" dist="50800" dir="5400000" sx="1000" sy="1000" algn="ctr" rotWithShape="0">
              <a:srgbClr val="000000">
                <a:alpha val="44000"/>
              </a:srgbClr>
            </a:outerShdw>
            <a:reflection stA="0" endPos="67668" dist="50800" dir="5400000" sy="-100000" algn="bl" rotWithShape="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AFA255-1E30-B42D-AD0E-29F8BF3B31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9079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83"/>
            <a:ext cx="18288000" cy="10282238"/>
          </a:xfrm>
          <a:custGeom>
            <a:avLst/>
            <a:gdLst/>
            <a:ahLst/>
            <a:cxnLst/>
            <a:rect l="l" t="t" r="r" b="b"/>
            <a:pathLst>
              <a:path w="18288000" h="10282238">
                <a:moveTo>
                  <a:pt x="0" y="0"/>
                </a:moveTo>
                <a:lnTo>
                  <a:pt x="18288000" y="0"/>
                </a:lnTo>
                <a:lnTo>
                  <a:pt x="18288000" y="10282238"/>
                </a:lnTo>
                <a:lnTo>
                  <a:pt x="0" y="10282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8139" y="-618"/>
            <a:ext cx="18287999" cy="10287000"/>
          </a:xfrm>
          <a:custGeom>
            <a:avLst/>
            <a:gdLst/>
            <a:ahLst/>
            <a:cxnLst/>
            <a:rect l="l" t="t" r="r" b="b"/>
            <a:pathLst>
              <a:path w="18287999" h="10287000">
                <a:moveTo>
                  <a:pt x="0" y="0"/>
                </a:moveTo>
                <a:lnTo>
                  <a:pt x="18287999" y="0"/>
                </a:lnTo>
                <a:lnTo>
                  <a:pt x="182879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3646384" y="2133215"/>
            <a:ext cx="2143502" cy="1517642"/>
            <a:chOff x="0" y="0"/>
            <a:chExt cx="2858003" cy="20235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58008" cy="2023618"/>
            </a:xfrm>
            <a:custGeom>
              <a:avLst/>
              <a:gdLst/>
              <a:ahLst/>
              <a:cxnLst/>
              <a:rect l="l" t="t" r="r" b="b"/>
              <a:pathLst>
                <a:path w="2858008" h="2023618">
                  <a:moveTo>
                    <a:pt x="2858008" y="1121664"/>
                  </a:moveTo>
                  <a:cubicBezTo>
                    <a:pt x="1921510" y="2023618"/>
                    <a:pt x="1921510" y="2023618"/>
                    <a:pt x="1921510" y="2023618"/>
                  </a:cubicBezTo>
                  <a:cubicBezTo>
                    <a:pt x="1410716" y="1572514"/>
                    <a:pt x="741807" y="1283462"/>
                    <a:pt x="0" y="12603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06678" y="11557"/>
                    <a:pt x="2116201" y="439420"/>
                    <a:pt x="2858008" y="1121664"/>
                  </a:cubicBez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46384" y="1309688"/>
            <a:ext cx="3977249" cy="3782342"/>
            <a:chOff x="0" y="0"/>
            <a:chExt cx="5302999" cy="50431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03012" cy="5043170"/>
            </a:xfrm>
            <a:custGeom>
              <a:avLst/>
              <a:gdLst/>
              <a:ahLst/>
              <a:cxnLst/>
              <a:rect l="l" t="t" r="r" b="b"/>
              <a:pathLst>
                <a:path w="5303012" h="5043170">
                  <a:moveTo>
                    <a:pt x="5303012" y="5043170"/>
                  </a:moveTo>
                  <a:cubicBezTo>
                    <a:pt x="4293489" y="5043170"/>
                    <a:pt x="4293489" y="5043170"/>
                    <a:pt x="4293489" y="5043170"/>
                  </a:cubicBezTo>
                  <a:cubicBezTo>
                    <a:pt x="4257040" y="2810764"/>
                    <a:pt x="2347468" y="994791"/>
                    <a:pt x="0" y="9599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06903" y="34671"/>
                    <a:pt x="5266563" y="2278634"/>
                    <a:pt x="5303012" y="5043170"/>
                  </a:cubicBezTo>
                  <a:close/>
                </a:path>
              </a:pathLst>
            </a:custGeom>
            <a:solidFill>
              <a:srgbClr val="05113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161084" y="3053801"/>
            <a:ext cx="1595237" cy="2038230"/>
            <a:chOff x="0" y="0"/>
            <a:chExt cx="2126983" cy="27176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26996" cy="2717673"/>
            </a:xfrm>
            <a:custGeom>
              <a:avLst/>
              <a:gdLst/>
              <a:ahLst/>
              <a:cxnLst/>
              <a:rect l="l" t="t" r="r" b="b"/>
              <a:pathLst>
                <a:path w="2126996" h="2717673">
                  <a:moveTo>
                    <a:pt x="2126996" y="2717673"/>
                  </a:moveTo>
                  <a:cubicBezTo>
                    <a:pt x="802132" y="2717673"/>
                    <a:pt x="802132" y="2717673"/>
                    <a:pt x="802132" y="2717673"/>
                  </a:cubicBezTo>
                  <a:cubicBezTo>
                    <a:pt x="777875" y="2012188"/>
                    <a:pt x="473964" y="1376172"/>
                    <a:pt x="0" y="890524"/>
                  </a:cubicBezTo>
                  <a:cubicBezTo>
                    <a:pt x="948055" y="0"/>
                    <a:pt x="948055" y="0"/>
                    <a:pt x="948055" y="0"/>
                  </a:cubicBezTo>
                  <a:cubicBezTo>
                    <a:pt x="1665097" y="705485"/>
                    <a:pt x="2114804" y="1665224"/>
                    <a:pt x="2126996" y="2717673"/>
                  </a:cubicBez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61084" y="5194971"/>
            <a:ext cx="1595237" cy="2047053"/>
            <a:chOff x="0" y="0"/>
            <a:chExt cx="2126983" cy="27294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26996" cy="2729357"/>
            </a:xfrm>
            <a:custGeom>
              <a:avLst/>
              <a:gdLst/>
              <a:ahLst/>
              <a:cxnLst/>
              <a:rect l="l" t="t" r="r" b="b"/>
              <a:pathLst>
                <a:path w="2126996" h="2729357">
                  <a:moveTo>
                    <a:pt x="2126996" y="0"/>
                  </a:moveTo>
                  <a:cubicBezTo>
                    <a:pt x="2114804" y="1064006"/>
                    <a:pt x="1665097" y="2012315"/>
                    <a:pt x="948055" y="2729357"/>
                  </a:cubicBezTo>
                  <a:cubicBezTo>
                    <a:pt x="0" y="1827276"/>
                    <a:pt x="0" y="1827276"/>
                    <a:pt x="0" y="1827276"/>
                  </a:cubicBezTo>
                  <a:cubicBezTo>
                    <a:pt x="473964" y="1353185"/>
                    <a:pt x="777875" y="705485"/>
                    <a:pt x="802132" y="0"/>
                  </a:cubicBezTo>
                  <a:lnTo>
                    <a:pt x="2126996" y="0"/>
                  </a:ln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46384" y="6644965"/>
            <a:ext cx="2143502" cy="1517642"/>
            <a:chOff x="0" y="0"/>
            <a:chExt cx="2858003" cy="202352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58008" cy="2023491"/>
            </a:xfrm>
            <a:custGeom>
              <a:avLst/>
              <a:gdLst/>
              <a:ahLst/>
              <a:cxnLst/>
              <a:rect l="l" t="t" r="r" b="b"/>
              <a:pathLst>
                <a:path w="2858008" h="2023491">
                  <a:moveTo>
                    <a:pt x="2858008" y="890397"/>
                  </a:moveTo>
                  <a:cubicBezTo>
                    <a:pt x="2116201" y="1572514"/>
                    <a:pt x="1106678" y="2000377"/>
                    <a:pt x="0" y="2023491"/>
                  </a:cubicBezTo>
                  <a:cubicBezTo>
                    <a:pt x="0" y="751586"/>
                    <a:pt x="0" y="751586"/>
                    <a:pt x="0" y="751586"/>
                  </a:cubicBezTo>
                  <a:cubicBezTo>
                    <a:pt x="741807" y="740029"/>
                    <a:pt x="1410716" y="450977"/>
                    <a:pt x="1921510" y="0"/>
                  </a:cubicBezTo>
                  <a:lnTo>
                    <a:pt x="2858008" y="890397"/>
                  </a:ln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781154" y="5194971"/>
            <a:ext cx="6842479" cy="3782342"/>
            <a:chOff x="0" y="0"/>
            <a:chExt cx="9123306" cy="50431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23299" cy="5043170"/>
            </a:xfrm>
            <a:custGeom>
              <a:avLst/>
              <a:gdLst/>
              <a:ahLst/>
              <a:cxnLst/>
              <a:rect l="l" t="t" r="r" b="b"/>
              <a:pathLst>
                <a:path w="9123299" h="5043170">
                  <a:moveTo>
                    <a:pt x="9123299" y="0"/>
                  </a:moveTo>
                  <a:cubicBezTo>
                    <a:pt x="9074658" y="2787650"/>
                    <a:pt x="6678295" y="5043170"/>
                    <a:pt x="3746627" y="5043170"/>
                  </a:cubicBezTo>
                  <a:cubicBezTo>
                    <a:pt x="2286889" y="5043170"/>
                    <a:pt x="961009" y="4487926"/>
                    <a:pt x="0" y="3597275"/>
                  </a:cubicBezTo>
                  <a:cubicBezTo>
                    <a:pt x="705485" y="2926461"/>
                    <a:pt x="705485" y="2926461"/>
                    <a:pt x="705485" y="2926461"/>
                  </a:cubicBezTo>
                  <a:cubicBezTo>
                    <a:pt x="1496187" y="3643630"/>
                    <a:pt x="2566670" y="4094734"/>
                    <a:pt x="3746627" y="4094734"/>
                  </a:cubicBezTo>
                  <a:cubicBezTo>
                    <a:pt x="6130925" y="4094607"/>
                    <a:pt x="8077200" y="2267077"/>
                    <a:pt x="8113649" y="0"/>
                  </a:cubicBezTo>
                  <a:lnTo>
                    <a:pt x="9123299" y="0"/>
                  </a:lnTo>
                  <a:close/>
                </a:path>
              </a:pathLst>
            </a:custGeom>
            <a:solidFill>
              <a:srgbClr val="0B58B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385176" y="6644965"/>
            <a:ext cx="2152795" cy="1517642"/>
            <a:chOff x="0" y="0"/>
            <a:chExt cx="2870393" cy="20235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70454" cy="2023491"/>
            </a:xfrm>
            <a:custGeom>
              <a:avLst/>
              <a:gdLst/>
              <a:ahLst/>
              <a:cxnLst/>
              <a:rect l="l" t="t" r="r" b="b"/>
              <a:pathLst>
                <a:path w="2870454" h="2023491">
                  <a:moveTo>
                    <a:pt x="2870454" y="751586"/>
                  </a:moveTo>
                  <a:cubicBezTo>
                    <a:pt x="2870454" y="2023491"/>
                    <a:pt x="2870454" y="2023491"/>
                    <a:pt x="2870454" y="2023491"/>
                  </a:cubicBezTo>
                  <a:cubicBezTo>
                    <a:pt x="1751457" y="2000377"/>
                    <a:pt x="754126" y="1572514"/>
                    <a:pt x="0" y="890397"/>
                  </a:cubicBezTo>
                  <a:cubicBezTo>
                    <a:pt x="948690" y="0"/>
                    <a:pt x="948690" y="0"/>
                    <a:pt x="948690" y="0"/>
                  </a:cubicBezTo>
                  <a:cubicBezTo>
                    <a:pt x="1447419" y="450977"/>
                    <a:pt x="2128520" y="740029"/>
                    <a:pt x="2870454" y="751586"/>
                  </a:cubicBez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18741" y="5194971"/>
            <a:ext cx="1595237" cy="2047053"/>
            <a:chOff x="0" y="0"/>
            <a:chExt cx="2126983" cy="27294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26996" cy="2729357"/>
            </a:xfrm>
            <a:custGeom>
              <a:avLst/>
              <a:gdLst/>
              <a:ahLst/>
              <a:cxnLst/>
              <a:rect l="l" t="t" r="r" b="b"/>
              <a:pathLst>
                <a:path w="2126996" h="2729357">
                  <a:moveTo>
                    <a:pt x="2126996" y="1827276"/>
                  </a:moveTo>
                  <a:cubicBezTo>
                    <a:pt x="1191133" y="2729357"/>
                    <a:pt x="1191133" y="2729357"/>
                    <a:pt x="1191133" y="2729357"/>
                  </a:cubicBezTo>
                  <a:cubicBezTo>
                    <a:pt x="473964" y="2012315"/>
                    <a:pt x="24257" y="1064006"/>
                    <a:pt x="0" y="0"/>
                  </a:cubicBezTo>
                  <a:cubicBezTo>
                    <a:pt x="1336929" y="0"/>
                    <a:pt x="1336929" y="0"/>
                    <a:pt x="1336929" y="0"/>
                  </a:cubicBezTo>
                  <a:cubicBezTo>
                    <a:pt x="1349121" y="705485"/>
                    <a:pt x="1652905" y="1353185"/>
                    <a:pt x="2126996" y="1827276"/>
                  </a:cubicBez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60720" y="5194971"/>
            <a:ext cx="1669578" cy="2620581"/>
            <a:chOff x="0" y="0"/>
            <a:chExt cx="2226104" cy="34941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26056" cy="3494151"/>
            </a:xfrm>
            <a:custGeom>
              <a:avLst/>
              <a:gdLst/>
              <a:ahLst/>
              <a:cxnLst/>
              <a:rect l="l" t="t" r="r" b="b"/>
              <a:pathLst>
                <a:path w="2226056" h="3494151">
                  <a:moveTo>
                    <a:pt x="2226056" y="2823083"/>
                  </a:moveTo>
                  <a:cubicBezTo>
                    <a:pt x="1520571" y="3494151"/>
                    <a:pt x="1520571" y="3494151"/>
                    <a:pt x="1520571" y="3494151"/>
                  </a:cubicBezTo>
                  <a:cubicBezTo>
                    <a:pt x="596011" y="2591689"/>
                    <a:pt x="12192" y="1365250"/>
                    <a:pt x="0" y="0"/>
                  </a:cubicBezTo>
                  <a:cubicBezTo>
                    <a:pt x="997458" y="0"/>
                    <a:pt x="997458" y="0"/>
                    <a:pt x="997458" y="0"/>
                  </a:cubicBezTo>
                  <a:cubicBezTo>
                    <a:pt x="1021842" y="1099185"/>
                    <a:pt x="1483995" y="2094103"/>
                    <a:pt x="2226056" y="2823083"/>
                  </a:cubicBezTo>
                  <a:close/>
                </a:path>
              </a:pathLst>
            </a:custGeom>
            <a:solidFill>
              <a:srgbClr val="05113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18741" y="3053801"/>
            <a:ext cx="1595237" cy="2038230"/>
            <a:chOff x="0" y="0"/>
            <a:chExt cx="2126983" cy="2717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26996" cy="2717673"/>
            </a:xfrm>
            <a:custGeom>
              <a:avLst/>
              <a:gdLst/>
              <a:ahLst/>
              <a:cxnLst/>
              <a:rect l="l" t="t" r="r" b="b"/>
              <a:pathLst>
                <a:path w="2126996" h="2717673">
                  <a:moveTo>
                    <a:pt x="2126996" y="890524"/>
                  </a:moveTo>
                  <a:cubicBezTo>
                    <a:pt x="1653032" y="1376172"/>
                    <a:pt x="1349121" y="2012315"/>
                    <a:pt x="1336929" y="2717673"/>
                  </a:cubicBezTo>
                  <a:cubicBezTo>
                    <a:pt x="0" y="2717673"/>
                    <a:pt x="0" y="2717673"/>
                    <a:pt x="0" y="2717673"/>
                  </a:cubicBezTo>
                  <a:cubicBezTo>
                    <a:pt x="24257" y="1665224"/>
                    <a:pt x="473964" y="705485"/>
                    <a:pt x="1191133" y="0"/>
                  </a:cubicBezTo>
                  <a:lnTo>
                    <a:pt x="2126996" y="890524"/>
                  </a:ln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60720" y="1309688"/>
            <a:ext cx="3977249" cy="3782342"/>
            <a:chOff x="0" y="0"/>
            <a:chExt cx="5302999" cy="504312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303012" cy="5043170"/>
            </a:xfrm>
            <a:custGeom>
              <a:avLst/>
              <a:gdLst/>
              <a:ahLst/>
              <a:cxnLst/>
              <a:rect l="l" t="t" r="r" b="b"/>
              <a:pathLst>
                <a:path w="5303012" h="5043170">
                  <a:moveTo>
                    <a:pt x="5303012" y="0"/>
                  </a:moveTo>
                  <a:cubicBezTo>
                    <a:pt x="5303012" y="959993"/>
                    <a:pt x="5303012" y="959993"/>
                    <a:pt x="5303012" y="959993"/>
                  </a:cubicBezTo>
                  <a:cubicBezTo>
                    <a:pt x="2943352" y="994791"/>
                    <a:pt x="1033780" y="2810764"/>
                    <a:pt x="997331" y="5043170"/>
                  </a:cubicBezTo>
                  <a:cubicBezTo>
                    <a:pt x="0" y="5043170"/>
                    <a:pt x="0" y="5043170"/>
                    <a:pt x="0" y="5043170"/>
                  </a:cubicBezTo>
                  <a:cubicBezTo>
                    <a:pt x="36449" y="2278634"/>
                    <a:pt x="2396109" y="34671"/>
                    <a:pt x="5303012" y="0"/>
                  </a:cubicBez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385176" y="2133215"/>
            <a:ext cx="2152795" cy="1517642"/>
            <a:chOff x="0" y="0"/>
            <a:chExt cx="2870393" cy="202352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70454" cy="2023491"/>
            </a:xfrm>
            <a:custGeom>
              <a:avLst/>
              <a:gdLst/>
              <a:ahLst/>
              <a:cxnLst/>
              <a:rect l="l" t="t" r="r" b="b"/>
              <a:pathLst>
                <a:path w="2870454" h="2023491">
                  <a:moveTo>
                    <a:pt x="2870454" y="0"/>
                  </a:moveTo>
                  <a:cubicBezTo>
                    <a:pt x="2870454" y="1260348"/>
                    <a:pt x="2870454" y="1260348"/>
                    <a:pt x="2870454" y="1260348"/>
                  </a:cubicBezTo>
                  <a:cubicBezTo>
                    <a:pt x="2128520" y="1283462"/>
                    <a:pt x="1447419" y="1572514"/>
                    <a:pt x="948690" y="2023491"/>
                  </a:cubicBezTo>
                  <a:cubicBezTo>
                    <a:pt x="0" y="1121664"/>
                    <a:pt x="0" y="1121664"/>
                    <a:pt x="0" y="1121664"/>
                  </a:cubicBezTo>
                  <a:cubicBezTo>
                    <a:pt x="754126" y="439420"/>
                    <a:pt x="1751457" y="11557"/>
                    <a:pt x="2870454" y="0"/>
                  </a:cubicBezTo>
                  <a:close/>
                </a:path>
              </a:pathLst>
            </a:custGeom>
            <a:solidFill>
              <a:srgbClr val="FFFFFF">
                <a:alpha val="5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510963" y="3164682"/>
            <a:ext cx="4162426" cy="3957637"/>
            <a:chOff x="0" y="0"/>
            <a:chExt cx="5549901" cy="527685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549900" cy="5276850"/>
            </a:xfrm>
            <a:custGeom>
              <a:avLst/>
              <a:gdLst/>
              <a:ahLst/>
              <a:cxnLst/>
              <a:rect l="l" t="t" r="r" b="b"/>
              <a:pathLst>
                <a:path w="5549900" h="5276850">
                  <a:moveTo>
                    <a:pt x="0" y="2638425"/>
                  </a:moveTo>
                  <a:cubicBezTo>
                    <a:pt x="0" y="1181227"/>
                    <a:pt x="1242441" y="0"/>
                    <a:pt x="2774950" y="0"/>
                  </a:cubicBezTo>
                  <a:cubicBezTo>
                    <a:pt x="4307459" y="0"/>
                    <a:pt x="5549900" y="1181227"/>
                    <a:pt x="5549900" y="2638425"/>
                  </a:cubicBezTo>
                  <a:cubicBezTo>
                    <a:pt x="5549900" y="4095623"/>
                    <a:pt x="4307459" y="5276850"/>
                    <a:pt x="2774950" y="5276850"/>
                  </a:cubicBezTo>
                  <a:cubicBezTo>
                    <a:pt x="1242441" y="5276850"/>
                    <a:pt x="0" y="4095623"/>
                    <a:pt x="0" y="263842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Freeform 30"/>
          <p:cNvSpPr/>
          <p:nvPr/>
        </p:nvSpPr>
        <p:spPr>
          <a:xfrm>
            <a:off x="13092369" y="3973359"/>
            <a:ext cx="999611" cy="950369"/>
          </a:xfrm>
          <a:custGeom>
            <a:avLst/>
            <a:gdLst/>
            <a:ahLst/>
            <a:cxnLst/>
            <a:rect l="l" t="t" r="r" b="b"/>
            <a:pathLst>
              <a:path w="999611" h="950369">
                <a:moveTo>
                  <a:pt x="0" y="0"/>
                </a:moveTo>
                <a:lnTo>
                  <a:pt x="999611" y="0"/>
                </a:lnTo>
                <a:lnTo>
                  <a:pt x="999611" y="950369"/>
                </a:lnTo>
                <a:lnTo>
                  <a:pt x="0" y="950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11510963" y="4457082"/>
            <a:ext cx="3957168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spc="-179" dirty="0">
                <a:solidFill>
                  <a:srgbClr val="000000"/>
                </a:solidFill>
                <a:latin typeface="Open Sans 2 Bold"/>
              </a:rPr>
              <a:t>Recruitment Process</a:t>
            </a:r>
          </a:p>
        </p:txBody>
      </p:sp>
      <p:sp>
        <p:nvSpPr>
          <p:cNvPr id="32" name="TextBox 32"/>
          <p:cNvSpPr txBox="1"/>
          <p:nvPr/>
        </p:nvSpPr>
        <p:spPr>
          <a:xfrm rot="-2088735">
            <a:off x="14413442" y="7643839"/>
            <a:ext cx="2410627" cy="70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FFFFFF"/>
                </a:solidFill>
                <a:latin typeface="Open Sans 2 Bold"/>
              </a:rPr>
              <a:t>Development</a:t>
            </a:r>
          </a:p>
        </p:txBody>
      </p:sp>
      <p:sp>
        <p:nvSpPr>
          <p:cNvPr id="33" name="TextBox 33"/>
          <p:cNvSpPr txBox="1"/>
          <p:nvPr/>
        </p:nvSpPr>
        <p:spPr>
          <a:xfrm rot="4039044">
            <a:off x="9109477" y="6057728"/>
            <a:ext cx="2116585" cy="62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107">
                <a:solidFill>
                  <a:srgbClr val="FFFFFF"/>
                </a:solidFill>
                <a:latin typeface="Open Sans 2 Bold"/>
              </a:rPr>
              <a:t>Stabilization</a:t>
            </a:r>
          </a:p>
        </p:txBody>
      </p:sp>
      <p:sp>
        <p:nvSpPr>
          <p:cNvPr id="34" name="TextBox 34"/>
          <p:cNvSpPr txBox="1"/>
          <p:nvPr/>
        </p:nvSpPr>
        <p:spPr>
          <a:xfrm rot="-3847101">
            <a:off x="10321927" y="3983283"/>
            <a:ext cx="1708145" cy="395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Deployment</a:t>
            </a:r>
          </a:p>
        </p:txBody>
      </p:sp>
      <p:sp>
        <p:nvSpPr>
          <p:cNvPr id="35" name="TextBox 35"/>
          <p:cNvSpPr txBox="1"/>
          <p:nvPr/>
        </p:nvSpPr>
        <p:spPr>
          <a:xfrm rot="-1473632">
            <a:off x="11550000" y="2428238"/>
            <a:ext cx="2033455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300" spc="-91">
                <a:solidFill>
                  <a:srgbClr val="000000"/>
                </a:solidFill>
                <a:latin typeface="Open Sans 2"/>
              </a:rPr>
              <a:t>Joining Documentation</a:t>
            </a:r>
          </a:p>
        </p:txBody>
      </p:sp>
      <p:sp>
        <p:nvSpPr>
          <p:cNvPr id="36" name="TextBox 36"/>
          <p:cNvSpPr txBox="1"/>
          <p:nvPr/>
        </p:nvSpPr>
        <p:spPr>
          <a:xfrm rot="1479371">
            <a:off x="13976139" y="2697404"/>
            <a:ext cx="1461299" cy="396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Uniform</a:t>
            </a:r>
          </a:p>
        </p:txBody>
      </p:sp>
      <p:sp>
        <p:nvSpPr>
          <p:cNvPr id="37" name="TextBox 37"/>
          <p:cNvSpPr txBox="1"/>
          <p:nvPr/>
        </p:nvSpPr>
        <p:spPr>
          <a:xfrm rot="4008911">
            <a:off x="15203613" y="3971383"/>
            <a:ext cx="1613913" cy="391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Induction</a:t>
            </a:r>
          </a:p>
        </p:txBody>
      </p:sp>
      <p:sp>
        <p:nvSpPr>
          <p:cNvPr id="38" name="TextBox 38"/>
          <p:cNvSpPr txBox="1"/>
          <p:nvPr/>
        </p:nvSpPr>
        <p:spPr>
          <a:xfrm rot="-3930035">
            <a:off x="15435451" y="5941592"/>
            <a:ext cx="1098610" cy="38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Training</a:t>
            </a:r>
          </a:p>
        </p:txBody>
      </p:sp>
      <p:sp>
        <p:nvSpPr>
          <p:cNvPr id="39" name="TextBox 39"/>
          <p:cNvSpPr txBox="1"/>
          <p:nvPr/>
        </p:nvSpPr>
        <p:spPr>
          <a:xfrm rot="-1673291">
            <a:off x="13807418" y="7216870"/>
            <a:ext cx="1617590" cy="40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Campus</a:t>
            </a:r>
          </a:p>
        </p:txBody>
      </p:sp>
      <p:sp>
        <p:nvSpPr>
          <p:cNvPr id="40" name="TextBox 40"/>
          <p:cNvSpPr txBox="1"/>
          <p:nvPr/>
        </p:nvSpPr>
        <p:spPr>
          <a:xfrm rot="1361680">
            <a:off x="11822358" y="7270143"/>
            <a:ext cx="1739367" cy="39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Recruitment</a:t>
            </a:r>
          </a:p>
        </p:txBody>
      </p:sp>
      <p:sp>
        <p:nvSpPr>
          <p:cNvPr id="41" name="TextBox 41"/>
          <p:cNvSpPr txBox="1"/>
          <p:nvPr/>
        </p:nvSpPr>
        <p:spPr>
          <a:xfrm rot="4039044">
            <a:off x="10094560" y="5983785"/>
            <a:ext cx="2112912" cy="40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Stabilization</a:t>
            </a:r>
          </a:p>
        </p:txBody>
      </p:sp>
      <p:sp>
        <p:nvSpPr>
          <p:cNvPr id="42" name="Freeform 42"/>
          <p:cNvSpPr/>
          <p:nvPr/>
        </p:nvSpPr>
        <p:spPr>
          <a:xfrm>
            <a:off x="450058" y="742950"/>
            <a:ext cx="8491538" cy="9505950"/>
          </a:xfrm>
          <a:custGeom>
            <a:avLst/>
            <a:gdLst/>
            <a:ahLst/>
            <a:cxnLst/>
            <a:rect l="l" t="t" r="r" b="b"/>
            <a:pathLst>
              <a:path w="8491538" h="9505950">
                <a:moveTo>
                  <a:pt x="0" y="0"/>
                </a:moveTo>
                <a:lnTo>
                  <a:pt x="8491538" y="0"/>
                </a:lnTo>
                <a:lnTo>
                  <a:pt x="8491538" y="9505950"/>
                </a:lnTo>
                <a:lnTo>
                  <a:pt x="0" y="9505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731997" y="843915"/>
            <a:ext cx="7913370" cy="8731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60"/>
              </a:lnSpc>
            </a:pPr>
            <a:r>
              <a:rPr lang="en-US" sz="2700" dirty="0">
                <a:solidFill>
                  <a:srgbClr val="000000"/>
                </a:solidFill>
              </a:rPr>
              <a:t>At SSOS we follows strict recruitment process. Most recruitments are done through direct advertisement, Camps &amp; Mobilization unit of Ministry of Rural Development as per MHA guidelines such as :</a:t>
            </a:r>
          </a:p>
          <a:p>
            <a:pPr algn="just">
              <a:lnSpc>
                <a:spcPts val="4860"/>
              </a:lnSpc>
            </a:pPr>
            <a:endParaRPr lang="en-US" sz="2700" dirty="0">
              <a:solidFill>
                <a:srgbClr val="000000"/>
              </a:solidFill>
            </a:endParaRP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Training Programs &amp; modules as per MHA and State Industry guidelines. </a:t>
            </a: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Customized Induction program as per Clientele &amp;  geographical industrial guidelines. </a:t>
            </a: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Basic Documentations  + Joining Documentation </a:t>
            </a: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Uniform Adherence </a:t>
            </a: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On Board Training &amp; </a:t>
            </a:r>
          </a:p>
          <a:p>
            <a:pPr marL="748665" lvl="1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700" dirty="0">
                <a:solidFill>
                  <a:srgbClr val="000000"/>
                </a:solidFill>
              </a:rPr>
              <a:t>Compliances</a:t>
            </a:r>
          </a:p>
          <a:p>
            <a:pPr algn="just">
              <a:lnSpc>
                <a:spcPts val="4860"/>
              </a:lnSpc>
            </a:pPr>
            <a:endParaRPr lang="en-US" sz="2700" dirty="0">
              <a:solidFill>
                <a:srgbClr val="000000"/>
              </a:solidFill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FC4C9AE-0E08-6BB0-7806-461EAA1A24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83"/>
            <a:ext cx="18288000" cy="10282238"/>
          </a:xfrm>
          <a:custGeom>
            <a:avLst/>
            <a:gdLst/>
            <a:ahLst/>
            <a:cxnLst/>
            <a:rect l="l" t="t" r="r" b="b"/>
            <a:pathLst>
              <a:path w="18288000" h="10282238">
                <a:moveTo>
                  <a:pt x="0" y="0"/>
                </a:moveTo>
                <a:lnTo>
                  <a:pt x="18288000" y="0"/>
                </a:lnTo>
                <a:lnTo>
                  <a:pt x="18288000" y="10282238"/>
                </a:lnTo>
                <a:lnTo>
                  <a:pt x="0" y="10282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8139" y="-618"/>
            <a:ext cx="18287999" cy="10287000"/>
          </a:xfrm>
          <a:custGeom>
            <a:avLst/>
            <a:gdLst/>
            <a:ahLst/>
            <a:cxnLst/>
            <a:rect l="l" t="t" r="r" b="b"/>
            <a:pathLst>
              <a:path w="18287999" h="10287000">
                <a:moveTo>
                  <a:pt x="0" y="0"/>
                </a:moveTo>
                <a:lnTo>
                  <a:pt x="18287999" y="0"/>
                </a:lnTo>
                <a:lnTo>
                  <a:pt x="182879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3092369" y="3973359"/>
            <a:ext cx="999611" cy="950369"/>
          </a:xfrm>
          <a:custGeom>
            <a:avLst/>
            <a:gdLst/>
            <a:ahLst/>
            <a:cxnLst/>
            <a:rect l="l" t="t" r="r" b="b"/>
            <a:pathLst>
              <a:path w="999611" h="950369">
                <a:moveTo>
                  <a:pt x="0" y="0"/>
                </a:moveTo>
                <a:lnTo>
                  <a:pt x="999611" y="0"/>
                </a:lnTo>
                <a:lnTo>
                  <a:pt x="999611" y="950369"/>
                </a:lnTo>
                <a:lnTo>
                  <a:pt x="0" y="950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 rot="-3930035">
            <a:off x="15435451" y="5941592"/>
            <a:ext cx="1098610" cy="38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Training</a:t>
            </a:r>
          </a:p>
        </p:txBody>
      </p:sp>
      <p:sp>
        <p:nvSpPr>
          <p:cNvPr id="42" name="Freeform 42"/>
          <p:cNvSpPr/>
          <p:nvPr/>
        </p:nvSpPr>
        <p:spPr>
          <a:xfrm>
            <a:off x="7391400" y="342901"/>
            <a:ext cx="10446542" cy="9829800"/>
          </a:xfrm>
          <a:custGeom>
            <a:avLst/>
            <a:gdLst/>
            <a:ahLst/>
            <a:cxnLst/>
            <a:rect l="l" t="t" r="r" b="b"/>
            <a:pathLst>
              <a:path w="8491538" h="9505950">
                <a:moveTo>
                  <a:pt x="0" y="0"/>
                </a:moveTo>
                <a:lnTo>
                  <a:pt x="8491538" y="0"/>
                </a:lnTo>
                <a:lnTo>
                  <a:pt x="8491538" y="9505950"/>
                </a:lnTo>
                <a:lnTo>
                  <a:pt x="0" y="9505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7724670" y="1257300"/>
            <a:ext cx="9648930" cy="871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Intuitive Platform:</a:t>
            </a:r>
            <a:r>
              <a:rPr lang="en-US" sz="2200" b="1" dirty="0"/>
              <a:t> SSOS is working towards building a user-friendly digital platform with an easy-to-navigate interface for employees with limited computer literacy.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Multilingual Support: </a:t>
            </a:r>
            <a:r>
              <a:rPr lang="en-US" sz="2200" b="1" dirty="0"/>
              <a:t>The company provides onboarding materials in Hindi &amp; English languages to accommodate a diverse workforce.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Geofencing of Teams: </a:t>
            </a:r>
            <a:r>
              <a:rPr lang="en-US" sz="2200" b="1" dirty="0"/>
              <a:t>Once the employee is on boarded, our teams are able to geofence them for safety &amp; security reasons.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Mobile Accessibility:</a:t>
            </a:r>
            <a:r>
              <a:rPr lang="en-US" sz="2200" b="1" dirty="0"/>
              <a:t> Employees can complete the onboarding process using smartphones, with Name - Photo –Adhaar No &amp; Mobile No.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Support and Training:</a:t>
            </a:r>
            <a:r>
              <a:rPr lang="en-US" sz="2200" b="1" dirty="0"/>
              <a:t> SSOS offers a support hotline, virtual training sessions, and step-by-step instructions to assist employees throughout the process.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Environmental Focus:</a:t>
            </a:r>
            <a:r>
              <a:rPr lang="en-US" sz="2200" b="1" dirty="0"/>
              <a:t> SSOS promotes a paperless environment, emphasizing the benefits of digital onboarding, such as sustainability and reduced administrative work.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24669" y="571500"/>
            <a:ext cx="8661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DIGITAL ONBOARDING PROCESS</a:t>
            </a:r>
            <a:endParaRPr lang="en-IN" sz="40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15064-FA7F-38B5-85EE-21C7E2BDB1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396" y="2138380"/>
            <a:ext cx="8426192" cy="5570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F6B7C8-27A5-9220-D4D1-5A90FDF161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58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83"/>
            <a:ext cx="18288000" cy="10282238"/>
          </a:xfrm>
          <a:custGeom>
            <a:avLst/>
            <a:gdLst/>
            <a:ahLst/>
            <a:cxnLst/>
            <a:rect l="l" t="t" r="r" b="b"/>
            <a:pathLst>
              <a:path w="18288000" h="10282238">
                <a:moveTo>
                  <a:pt x="0" y="0"/>
                </a:moveTo>
                <a:lnTo>
                  <a:pt x="18288000" y="0"/>
                </a:lnTo>
                <a:lnTo>
                  <a:pt x="18288000" y="10282238"/>
                </a:lnTo>
                <a:lnTo>
                  <a:pt x="0" y="10282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8139" y="-618"/>
            <a:ext cx="18287999" cy="10287000"/>
          </a:xfrm>
          <a:custGeom>
            <a:avLst/>
            <a:gdLst/>
            <a:ahLst/>
            <a:cxnLst/>
            <a:rect l="l" t="t" r="r" b="b"/>
            <a:pathLst>
              <a:path w="18287999" h="10287000">
                <a:moveTo>
                  <a:pt x="0" y="0"/>
                </a:moveTo>
                <a:lnTo>
                  <a:pt x="18287999" y="0"/>
                </a:lnTo>
                <a:lnTo>
                  <a:pt x="182879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3092369" y="3973359"/>
            <a:ext cx="999611" cy="950369"/>
          </a:xfrm>
          <a:custGeom>
            <a:avLst/>
            <a:gdLst/>
            <a:ahLst/>
            <a:cxnLst/>
            <a:rect l="l" t="t" r="r" b="b"/>
            <a:pathLst>
              <a:path w="999611" h="950369">
                <a:moveTo>
                  <a:pt x="0" y="0"/>
                </a:moveTo>
                <a:lnTo>
                  <a:pt x="999611" y="0"/>
                </a:lnTo>
                <a:lnTo>
                  <a:pt x="999611" y="950369"/>
                </a:lnTo>
                <a:lnTo>
                  <a:pt x="0" y="950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 rot="-3930035">
            <a:off x="15435451" y="5941592"/>
            <a:ext cx="1098610" cy="38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-95">
                <a:solidFill>
                  <a:srgbClr val="000000"/>
                </a:solidFill>
                <a:latin typeface="Open Sans 2"/>
              </a:rPr>
              <a:t>Training</a:t>
            </a:r>
          </a:p>
        </p:txBody>
      </p:sp>
      <p:sp>
        <p:nvSpPr>
          <p:cNvPr id="42" name="Freeform 42"/>
          <p:cNvSpPr/>
          <p:nvPr/>
        </p:nvSpPr>
        <p:spPr>
          <a:xfrm>
            <a:off x="7391400" y="347900"/>
            <a:ext cx="10591800" cy="9748600"/>
          </a:xfrm>
          <a:custGeom>
            <a:avLst/>
            <a:gdLst/>
            <a:ahLst/>
            <a:cxnLst/>
            <a:rect l="l" t="t" r="r" b="b"/>
            <a:pathLst>
              <a:path w="8491538" h="9505950">
                <a:moveTo>
                  <a:pt x="0" y="0"/>
                </a:moveTo>
                <a:lnTo>
                  <a:pt x="8491538" y="0"/>
                </a:lnTo>
                <a:lnTo>
                  <a:pt x="8491538" y="9505950"/>
                </a:lnTo>
                <a:lnTo>
                  <a:pt x="0" y="9505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7620000" y="1485900"/>
            <a:ext cx="9975162" cy="8086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Problem Recording:</a:t>
            </a:r>
            <a:r>
              <a:rPr lang="en-US" sz="2200" b="1" dirty="0"/>
              <a:t> The system records customer or employee-reported issues through the helpline, ensuring no concerns are overlooked.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Responsibility Assignment:</a:t>
            </a:r>
            <a:r>
              <a:rPr lang="en-US" sz="2200" b="1" dirty="0"/>
              <a:t> It automatically assigns the recorded problem to the responsible team member, streamlining the issue-handling process.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Tracking and Monitoring:</a:t>
            </a:r>
            <a:r>
              <a:rPr lang="en-US" sz="2200" b="1" dirty="0"/>
              <a:t> Call Centre &amp; employees can track the progress of their tickets, providing transparency and reassurance.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Efficient Problem Resolution:</a:t>
            </a:r>
            <a:r>
              <a:rPr lang="en-US" sz="2200" b="1" dirty="0"/>
              <a:t> The system helps teams prioritize and resolve issues promptly, enhancing customer and employee satisfaction.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Automatic Updates:</a:t>
            </a:r>
            <a:r>
              <a:rPr lang="en-US" sz="2200" b="1" dirty="0"/>
              <a:t> The call center and clients receive automatic updates when a ticket is created, resolved, or updated, keeping everyone informed.</a:t>
            </a:r>
          </a:p>
          <a:p>
            <a:pPr marL="457200" indent="-457200" algn="just">
              <a:lnSpc>
                <a:spcPts val="4860"/>
              </a:lnSpc>
              <a:buFont typeface="Wingdings" panose="05000000000000000000" pitchFamily="2" charset="2"/>
              <a:buChar char="v"/>
            </a:pPr>
            <a:r>
              <a:rPr lang="en-US" sz="2200" b="1" u="sng" dirty="0"/>
              <a:t>Client Access:</a:t>
            </a:r>
            <a:r>
              <a:rPr lang="en-US" sz="2200" b="1" dirty="0"/>
              <a:t> Future plans include offering clients direct access to the Ticket Management System for greater convenience and real-time updates on their issues.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03238" y="531344"/>
            <a:ext cx="5949091" cy="725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TICKET MANAGEMENT</a:t>
            </a:r>
            <a:r>
              <a:rPr lang="en-US" sz="4000" b="1" dirty="0"/>
              <a:t> </a:t>
            </a:r>
            <a:endParaRPr lang="en-IN" sz="4000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4E41BC7-27AC-FEA5-F9FE-02D3C0473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62447" y="1723356"/>
            <a:ext cx="17133484" cy="735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288DE5-3E17-E9E7-C064-6437DCBDD2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03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F838A5B-E626-BC97-51AA-6D91C66B92FA}"/>
              </a:ext>
            </a:extLst>
          </p:cNvPr>
          <p:cNvGrpSpPr/>
          <p:nvPr/>
        </p:nvGrpSpPr>
        <p:grpSpPr>
          <a:xfrm flipV="1">
            <a:off x="13207338" y="38697"/>
            <a:ext cx="5080662" cy="1127391"/>
            <a:chOff x="4782345" y="6479846"/>
            <a:chExt cx="1833311" cy="37815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FD4134F-F1B3-B4AD-8ABE-512CE30CB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345" y="6542443"/>
              <a:ext cx="1167900" cy="315556"/>
            </a:xfrm>
            <a:custGeom>
              <a:avLst/>
              <a:gdLst>
                <a:gd name="T0" fmla="*/ 156 w 156"/>
                <a:gd name="T1" fmla="*/ 40 h 40"/>
                <a:gd name="T2" fmla="*/ 136 w 156"/>
                <a:gd name="T3" fmla="*/ 11 h 40"/>
                <a:gd name="T4" fmla="*/ 111 w 156"/>
                <a:gd name="T5" fmla="*/ 3 h 40"/>
                <a:gd name="T6" fmla="*/ 0 w 156"/>
                <a:gd name="T7" fmla="*/ 40 h 40"/>
                <a:gd name="T8" fmla="*/ 156 w 1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0">
                  <a:moveTo>
                    <a:pt x="156" y="40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1" y="3"/>
                    <a:pt x="120" y="0"/>
                    <a:pt x="111" y="3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156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21BB9B8-B961-2EBC-979B-EC3373EAD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964" y="6479846"/>
              <a:ext cx="1361692" cy="378153"/>
            </a:xfrm>
            <a:custGeom>
              <a:avLst/>
              <a:gdLst>
                <a:gd name="T0" fmla="*/ 0 w 182"/>
                <a:gd name="T1" fmla="*/ 48 h 48"/>
                <a:gd name="T2" fmla="*/ 131 w 182"/>
                <a:gd name="T3" fmla="*/ 4 h 48"/>
                <a:gd name="T4" fmla="*/ 157 w 182"/>
                <a:gd name="T5" fmla="*/ 12 h 48"/>
                <a:gd name="T6" fmla="*/ 182 w 182"/>
                <a:gd name="T7" fmla="*/ 48 h 48"/>
                <a:gd name="T8" fmla="*/ 0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0" y="48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41" y="0"/>
                    <a:pt x="151" y="4"/>
                    <a:pt x="157" y="12"/>
                  </a:cubicBezTo>
                  <a:cubicBezTo>
                    <a:pt x="182" y="48"/>
                    <a:pt x="182" y="48"/>
                    <a:pt x="182" y="4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72E59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US" sz="27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9CBEA8C-2283-E30B-AF56-FEFA86572534}"/>
              </a:ext>
            </a:extLst>
          </p:cNvPr>
          <p:cNvSpPr txBox="1"/>
          <p:nvPr/>
        </p:nvSpPr>
        <p:spPr>
          <a:xfrm>
            <a:off x="1676400" y="458202"/>
            <a:ext cx="1341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spc="-127" dirty="0">
                <a:latin typeface="Calibri" panose="020F0502020204030204" pitchFamily="34" charset="0"/>
                <a:cs typeface="Calibri" panose="020F0502020204030204" pitchFamily="34" charset="0"/>
              </a:rPr>
              <a:t>SSOS – Certifications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C0BB16-018D-41B2-A9E4-C7AF6999C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7" y="114300"/>
            <a:ext cx="1523793" cy="582021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0B1625D-4780-A21F-44B6-D4FC125A1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575" y="253682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0A7935-DAED-397C-EDAE-937DA03FC9FD}"/>
              </a:ext>
            </a:extLst>
          </p:cNvPr>
          <p:cNvSpPr/>
          <p:nvPr/>
        </p:nvSpPr>
        <p:spPr>
          <a:xfrm>
            <a:off x="0" y="8859476"/>
            <a:ext cx="18288000" cy="1436127"/>
          </a:xfrm>
          <a:prstGeom prst="rect">
            <a:avLst/>
          </a:prstGeom>
          <a:solidFill>
            <a:srgbClr val="07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7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8505E4-2A2E-297A-B7A8-71A908FB3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07" y="1524277"/>
            <a:ext cx="5069850" cy="67792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40DFC4-2615-61D8-221A-92F5F5E90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87228"/>
            <a:ext cx="4823032" cy="67792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55EDB9-0C4C-B3D4-428B-3EB650D1AD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836" y="1193367"/>
            <a:ext cx="4823032" cy="694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4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F838A5B-E626-BC97-51AA-6D91C66B92FA}"/>
              </a:ext>
            </a:extLst>
          </p:cNvPr>
          <p:cNvGrpSpPr/>
          <p:nvPr/>
        </p:nvGrpSpPr>
        <p:grpSpPr>
          <a:xfrm flipV="1">
            <a:off x="13207338" y="38697"/>
            <a:ext cx="5080662" cy="1127391"/>
            <a:chOff x="4782345" y="6479846"/>
            <a:chExt cx="1833311" cy="37815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FD4134F-F1B3-B4AD-8ABE-512CE30CB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345" y="6542443"/>
              <a:ext cx="1167900" cy="315556"/>
            </a:xfrm>
            <a:custGeom>
              <a:avLst/>
              <a:gdLst>
                <a:gd name="T0" fmla="*/ 156 w 156"/>
                <a:gd name="T1" fmla="*/ 40 h 40"/>
                <a:gd name="T2" fmla="*/ 136 w 156"/>
                <a:gd name="T3" fmla="*/ 11 h 40"/>
                <a:gd name="T4" fmla="*/ 111 w 156"/>
                <a:gd name="T5" fmla="*/ 3 h 40"/>
                <a:gd name="T6" fmla="*/ 0 w 156"/>
                <a:gd name="T7" fmla="*/ 40 h 40"/>
                <a:gd name="T8" fmla="*/ 156 w 1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0">
                  <a:moveTo>
                    <a:pt x="156" y="40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1" y="3"/>
                    <a:pt x="120" y="0"/>
                    <a:pt x="111" y="3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156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21BB9B8-B961-2EBC-979B-EC3373EAD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964" y="6479846"/>
              <a:ext cx="1361692" cy="378153"/>
            </a:xfrm>
            <a:custGeom>
              <a:avLst/>
              <a:gdLst>
                <a:gd name="T0" fmla="*/ 0 w 182"/>
                <a:gd name="T1" fmla="*/ 48 h 48"/>
                <a:gd name="T2" fmla="*/ 131 w 182"/>
                <a:gd name="T3" fmla="*/ 4 h 48"/>
                <a:gd name="T4" fmla="*/ 157 w 182"/>
                <a:gd name="T5" fmla="*/ 12 h 48"/>
                <a:gd name="T6" fmla="*/ 182 w 182"/>
                <a:gd name="T7" fmla="*/ 48 h 48"/>
                <a:gd name="T8" fmla="*/ 0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0" y="48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41" y="0"/>
                    <a:pt x="151" y="4"/>
                    <a:pt x="157" y="12"/>
                  </a:cubicBezTo>
                  <a:cubicBezTo>
                    <a:pt x="182" y="48"/>
                    <a:pt x="182" y="48"/>
                    <a:pt x="182" y="4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72E59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US" sz="27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9CBEA8C-2283-E30B-AF56-FEFA86572534}"/>
              </a:ext>
            </a:extLst>
          </p:cNvPr>
          <p:cNvSpPr txBox="1"/>
          <p:nvPr/>
        </p:nvSpPr>
        <p:spPr>
          <a:xfrm>
            <a:off x="1378752" y="114300"/>
            <a:ext cx="1341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spc="-127" dirty="0">
                <a:latin typeface="Calibri" panose="020F0502020204030204" pitchFamily="34" charset="0"/>
                <a:cs typeface="Calibri" panose="020F0502020204030204" pitchFamily="34" charset="0"/>
              </a:rPr>
              <a:t>TRAINING INFRASTURCTURE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C0BB16-018D-41B2-A9E4-C7AF6999C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7" y="114300"/>
            <a:ext cx="1523793" cy="582021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0B1625D-4780-A21F-44B6-D4FC125A1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575" y="253682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BBF1599-B434-4E99-8230-7F2626BF1183}"/>
              </a:ext>
            </a:extLst>
          </p:cNvPr>
          <p:cNvGraphicFramePr/>
          <p:nvPr/>
        </p:nvGraphicFramePr>
        <p:xfrm>
          <a:off x="3429967" y="897789"/>
          <a:ext cx="9747870" cy="6690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95F2AC7-F43B-E6B8-EF4C-C8F51301B3B6}"/>
              </a:ext>
            </a:extLst>
          </p:cNvPr>
          <p:cNvSpPr/>
          <p:nvPr/>
        </p:nvSpPr>
        <p:spPr>
          <a:xfrm>
            <a:off x="0" y="8859476"/>
            <a:ext cx="18288000" cy="1436127"/>
          </a:xfrm>
          <a:prstGeom prst="rect">
            <a:avLst/>
          </a:prstGeom>
          <a:solidFill>
            <a:srgbClr val="07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700"/>
          </a:p>
        </p:txBody>
      </p:sp>
    </p:spTree>
    <p:extLst>
      <p:ext uri="{BB962C8B-B14F-4D97-AF65-F5344CB8AC3E}">
        <p14:creationId xmlns:p14="http://schemas.microsoft.com/office/powerpoint/2010/main" val="92179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47421" y="304058"/>
            <a:ext cx="8593159" cy="756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5"/>
              </a:lnSpc>
            </a:pPr>
            <a:r>
              <a:rPr lang="en-US" sz="6000" u="sng" spc="-215" dirty="0">
                <a:solidFill>
                  <a:srgbClr val="000000"/>
                </a:solidFill>
                <a:latin typeface="Open Sans 1 Bold"/>
              </a:rPr>
              <a:t>Organization Structure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90074" y="5935131"/>
            <a:ext cx="3097397" cy="505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r>
              <a:rPr lang="en-US" sz="3089">
                <a:solidFill>
                  <a:srgbClr val="FFFFFF"/>
                </a:solidFill>
                <a:latin typeface="Poppins Bold"/>
              </a:rPr>
              <a:t>Collaboration</a:t>
            </a:r>
          </a:p>
        </p:txBody>
      </p:sp>
      <p:sp>
        <p:nvSpPr>
          <p:cNvPr id="8" name="Freeform 8"/>
          <p:cNvSpPr/>
          <p:nvPr/>
        </p:nvSpPr>
        <p:spPr>
          <a:xfrm flipV="1">
            <a:off x="-1351023" y="-320040"/>
            <a:ext cx="6682194" cy="3716970"/>
          </a:xfrm>
          <a:custGeom>
            <a:avLst/>
            <a:gdLst/>
            <a:ahLst/>
            <a:cxnLst/>
            <a:rect l="l" t="t" r="r" b="b"/>
            <a:pathLst>
              <a:path w="6682194" h="3716970">
                <a:moveTo>
                  <a:pt x="0" y="3716970"/>
                </a:moveTo>
                <a:lnTo>
                  <a:pt x="6682194" y="3716970"/>
                </a:lnTo>
                <a:lnTo>
                  <a:pt x="6682194" y="0"/>
                </a:lnTo>
                <a:lnTo>
                  <a:pt x="0" y="0"/>
                </a:lnTo>
                <a:lnTo>
                  <a:pt x="0" y="371697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 flipV="1">
            <a:off x="12915038" y="-320040"/>
            <a:ext cx="6682194" cy="3716970"/>
          </a:xfrm>
          <a:custGeom>
            <a:avLst/>
            <a:gdLst/>
            <a:ahLst/>
            <a:cxnLst/>
            <a:rect l="l" t="t" r="r" b="b"/>
            <a:pathLst>
              <a:path w="6682194" h="3716970">
                <a:moveTo>
                  <a:pt x="6682194" y="3716970"/>
                </a:moveTo>
                <a:lnTo>
                  <a:pt x="0" y="3716970"/>
                </a:lnTo>
                <a:lnTo>
                  <a:pt x="0" y="0"/>
                </a:lnTo>
                <a:lnTo>
                  <a:pt x="6682194" y="0"/>
                </a:lnTo>
                <a:lnTo>
                  <a:pt x="6682194" y="371697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39880" y="1865296"/>
            <a:ext cx="16281320" cy="7850204"/>
          </a:xfrm>
          <a:custGeom>
            <a:avLst/>
            <a:gdLst/>
            <a:ahLst/>
            <a:cxnLst/>
            <a:rect l="l" t="t" r="r" b="b"/>
            <a:pathLst>
              <a:path w="15671721" h="7682269">
                <a:moveTo>
                  <a:pt x="0" y="0"/>
                </a:moveTo>
                <a:lnTo>
                  <a:pt x="15671721" y="0"/>
                </a:lnTo>
                <a:lnTo>
                  <a:pt x="15671721" y="7682269"/>
                </a:lnTo>
                <a:lnTo>
                  <a:pt x="0" y="76822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826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71E7B-81AC-890E-C427-9244A999BC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6700"/>
            <a:ext cx="1938773" cy="68489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9D9DFB-F9EA-5718-73A9-DB7ED10B62F6}"/>
              </a:ext>
            </a:extLst>
          </p:cNvPr>
          <p:cNvGrpSpPr/>
          <p:nvPr/>
        </p:nvGrpSpPr>
        <p:grpSpPr>
          <a:xfrm>
            <a:off x="8305800" y="3390900"/>
            <a:ext cx="9982200" cy="2930231"/>
            <a:chOff x="-222776" y="629788"/>
            <a:chExt cx="24913961" cy="83900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9FF396B-7D5E-E0BF-0184-44DF0491288D}"/>
                </a:ext>
              </a:extLst>
            </p:cNvPr>
            <p:cNvSpPr/>
            <p:nvPr/>
          </p:nvSpPr>
          <p:spPr>
            <a:xfrm>
              <a:off x="-222776" y="629788"/>
              <a:ext cx="24913961" cy="8390003"/>
            </a:xfrm>
            <a:custGeom>
              <a:avLst/>
              <a:gdLst/>
              <a:ahLst/>
              <a:cxnLst/>
              <a:rect l="l" t="t" r="r" b="b"/>
              <a:pathLst>
                <a:path w="24384000" h="8390001">
                  <a:moveTo>
                    <a:pt x="0" y="0"/>
                  </a:moveTo>
                  <a:lnTo>
                    <a:pt x="24384000" y="0"/>
                  </a:lnTo>
                  <a:lnTo>
                    <a:pt x="24384000" y="8390001"/>
                  </a:lnTo>
                  <a:lnTo>
                    <a:pt x="0" y="839000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BFC59067-762B-4319-B29B-9CCD583AC331}"/>
              </a:ext>
            </a:extLst>
          </p:cNvPr>
          <p:cNvSpPr txBox="1"/>
          <p:nvPr/>
        </p:nvSpPr>
        <p:spPr>
          <a:xfrm>
            <a:off x="9250020" y="4532965"/>
            <a:ext cx="8563965" cy="963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10000" b="1" u="sng" spc="-192" dirty="0">
                <a:solidFill>
                  <a:schemeClr val="bg1"/>
                </a:solidFill>
              </a:rPr>
              <a:t>TRAINING</a:t>
            </a:r>
          </a:p>
        </p:txBody>
      </p:sp>
      <p:sp>
        <p:nvSpPr>
          <p:cNvPr id="4" name="object 18">
            <a:extLst>
              <a:ext uri="{FF2B5EF4-FFF2-40B4-BE49-F238E27FC236}">
                <a16:creationId xmlns:a16="http://schemas.microsoft.com/office/drawing/2014/main" id="{547753C2-3EE4-B540-6EEA-535EC16FA1C2}"/>
              </a:ext>
            </a:extLst>
          </p:cNvPr>
          <p:cNvSpPr/>
          <p:nvPr/>
        </p:nvSpPr>
        <p:spPr>
          <a:xfrm>
            <a:off x="13792201" y="-114299"/>
            <a:ext cx="4505528" cy="3789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A4451820-46A6-219D-B051-48230BC6F1F2}"/>
              </a:ext>
            </a:extLst>
          </p:cNvPr>
          <p:cNvSpPr/>
          <p:nvPr/>
        </p:nvSpPr>
        <p:spPr>
          <a:xfrm>
            <a:off x="12128" y="5532995"/>
            <a:ext cx="3791114" cy="48788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F61590FA-7BB5-05E8-BABE-3CAC5CB1B7D8}"/>
              </a:ext>
            </a:extLst>
          </p:cNvPr>
          <p:cNvSpPr/>
          <p:nvPr/>
        </p:nvSpPr>
        <p:spPr>
          <a:xfrm>
            <a:off x="11022555" y="6151219"/>
            <a:ext cx="4139206" cy="42973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7">
            <a:extLst>
              <a:ext uri="{FF2B5EF4-FFF2-40B4-BE49-F238E27FC236}">
                <a16:creationId xmlns:a16="http://schemas.microsoft.com/office/drawing/2014/main" id="{3F640F38-ACD1-AC8A-D2D5-E8150BD838F1}"/>
              </a:ext>
            </a:extLst>
          </p:cNvPr>
          <p:cNvSpPr/>
          <p:nvPr/>
        </p:nvSpPr>
        <p:spPr>
          <a:xfrm>
            <a:off x="14745080" y="6151219"/>
            <a:ext cx="3810000" cy="4297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8E9B121-B86D-F716-F5F8-AF4D3F602CBD}"/>
              </a:ext>
            </a:extLst>
          </p:cNvPr>
          <p:cNvSpPr/>
          <p:nvPr/>
        </p:nvSpPr>
        <p:spPr>
          <a:xfrm>
            <a:off x="8915400" y="54857"/>
            <a:ext cx="5372703" cy="3488443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85202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id="{0040CE41-6623-45EA-24D1-BB3A6CFDDBB0}"/>
              </a:ext>
            </a:extLst>
          </p:cNvPr>
          <p:cNvSpPr/>
          <p:nvPr/>
        </p:nvSpPr>
        <p:spPr>
          <a:xfrm>
            <a:off x="4953000" y="-211764"/>
            <a:ext cx="4297020" cy="38872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5">
            <a:extLst>
              <a:ext uri="{FF2B5EF4-FFF2-40B4-BE49-F238E27FC236}">
                <a16:creationId xmlns:a16="http://schemas.microsoft.com/office/drawing/2014/main" id="{343D2D0D-3988-9381-4E84-CDB106700EC6}"/>
              </a:ext>
            </a:extLst>
          </p:cNvPr>
          <p:cNvSpPr/>
          <p:nvPr/>
        </p:nvSpPr>
        <p:spPr>
          <a:xfrm>
            <a:off x="3471799" y="5695869"/>
            <a:ext cx="5092664" cy="28877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7900E4D8-B90F-E598-DE7C-96C18CA12B3D}"/>
              </a:ext>
            </a:extLst>
          </p:cNvPr>
          <p:cNvSpPr/>
          <p:nvPr/>
        </p:nvSpPr>
        <p:spPr>
          <a:xfrm>
            <a:off x="8178913" y="6161373"/>
            <a:ext cx="3306688" cy="24923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421526EB-ED19-0AB5-31FE-EB6718A8DEAD}"/>
              </a:ext>
            </a:extLst>
          </p:cNvPr>
          <p:cNvSpPr/>
          <p:nvPr/>
        </p:nvSpPr>
        <p:spPr>
          <a:xfrm>
            <a:off x="-132964" y="2520522"/>
            <a:ext cx="3259853" cy="34561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2">
            <a:extLst>
              <a:ext uri="{FF2B5EF4-FFF2-40B4-BE49-F238E27FC236}">
                <a16:creationId xmlns:a16="http://schemas.microsoft.com/office/drawing/2014/main" id="{5226D2BC-E06E-65D3-D5EC-D436EF2D8AF4}"/>
              </a:ext>
            </a:extLst>
          </p:cNvPr>
          <p:cNvSpPr/>
          <p:nvPr/>
        </p:nvSpPr>
        <p:spPr>
          <a:xfrm>
            <a:off x="2801645" y="2478696"/>
            <a:ext cx="2532353" cy="36205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AE746958-053A-33D6-9893-6EAF48E0FE7F}"/>
              </a:ext>
            </a:extLst>
          </p:cNvPr>
          <p:cNvSpPr/>
          <p:nvPr/>
        </p:nvSpPr>
        <p:spPr>
          <a:xfrm>
            <a:off x="5078364" y="3345395"/>
            <a:ext cx="3486099" cy="26805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">
            <a:extLst>
              <a:ext uri="{FF2B5EF4-FFF2-40B4-BE49-F238E27FC236}">
                <a16:creationId xmlns:a16="http://schemas.microsoft.com/office/drawing/2014/main" id="{86E39539-48DF-6421-E417-F075536881BD}"/>
              </a:ext>
            </a:extLst>
          </p:cNvPr>
          <p:cNvSpPr/>
          <p:nvPr/>
        </p:nvSpPr>
        <p:spPr>
          <a:xfrm>
            <a:off x="-85083" y="-85563"/>
            <a:ext cx="5380209" cy="2729517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" b="-145128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06E9CF42-AF0C-C95B-7B8E-DE7770DA567F}"/>
              </a:ext>
            </a:extLst>
          </p:cNvPr>
          <p:cNvSpPr/>
          <p:nvPr/>
        </p:nvSpPr>
        <p:spPr>
          <a:xfrm>
            <a:off x="3439116" y="7793301"/>
            <a:ext cx="4409484" cy="25802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3">
            <a:extLst>
              <a:ext uri="{FF2B5EF4-FFF2-40B4-BE49-F238E27FC236}">
                <a16:creationId xmlns:a16="http://schemas.microsoft.com/office/drawing/2014/main" id="{275DED8C-3E70-B3E0-FAD0-ED1C90758426}"/>
              </a:ext>
            </a:extLst>
          </p:cNvPr>
          <p:cNvSpPr/>
          <p:nvPr/>
        </p:nvSpPr>
        <p:spPr>
          <a:xfrm>
            <a:off x="7525767" y="7956175"/>
            <a:ext cx="3969157" cy="24923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Freeform 26">
            <a:extLst>
              <a:ext uri="{FF2B5EF4-FFF2-40B4-BE49-F238E27FC236}">
                <a16:creationId xmlns:a16="http://schemas.microsoft.com/office/drawing/2014/main" id="{1B79653E-7E95-EE96-2788-CA621D813D7C}"/>
              </a:ext>
            </a:extLst>
          </p:cNvPr>
          <p:cNvSpPr/>
          <p:nvPr/>
        </p:nvSpPr>
        <p:spPr>
          <a:xfrm>
            <a:off x="17221199" y="5631612"/>
            <a:ext cx="1058333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26">
            <a:extLst>
              <a:ext uri="{FF2B5EF4-FFF2-40B4-BE49-F238E27FC236}">
                <a16:creationId xmlns:a16="http://schemas.microsoft.com/office/drawing/2014/main" id="{49E2614F-402D-74D3-A1A7-19899983EA62}"/>
              </a:ext>
            </a:extLst>
          </p:cNvPr>
          <p:cNvSpPr/>
          <p:nvPr/>
        </p:nvSpPr>
        <p:spPr>
          <a:xfrm rot="10800000">
            <a:off x="16944503" y="3483111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26">
            <a:extLst>
              <a:ext uri="{FF2B5EF4-FFF2-40B4-BE49-F238E27FC236}">
                <a16:creationId xmlns:a16="http://schemas.microsoft.com/office/drawing/2014/main" id="{0023746F-93F3-955F-379A-61A145808800}"/>
              </a:ext>
            </a:extLst>
          </p:cNvPr>
          <p:cNvSpPr/>
          <p:nvPr/>
        </p:nvSpPr>
        <p:spPr>
          <a:xfrm rot="10800000">
            <a:off x="8311720" y="3423970"/>
            <a:ext cx="938300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26">
            <a:extLst>
              <a:ext uri="{FF2B5EF4-FFF2-40B4-BE49-F238E27FC236}">
                <a16:creationId xmlns:a16="http://schemas.microsoft.com/office/drawing/2014/main" id="{CECF2B9A-381F-9F51-BCE9-5207D262115F}"/>
              </a:ext>
            </a:extLst>
          </p:cNvPr>
          <p:cNvSpPr/>
          <p:nvPr/>
        </p:nvSpPr>
        <p:spPr>
          <a:xfrm>
            <a:off x="8395059" y="5706984"/>
            <a:ext cx="854961" cy="637890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8BAF2-113C-CA91-92AF-D850A9DE984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7" y="114300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6642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9D9DFB-F9EA-5718-73A9-DB7ED10B62F6}"/>
              </a:ext>
            </a:extLst>
          </p:cNvPr>
          <p:cNvGrpSpPr/>
          <p:nvPr/>
        </p:nvGrpSpPr>
        <p:grpSpPr>
          <a:xfrm>
            <a:off x="8569287" y="3390900"/>
            <a:ext cx="9718713" cy="3161755"/>
            <a:chOff x="1302562" y="1785064"/>
            <a:chExt cx="23027461" cy="683781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9FF396B-7D5E-E0BF-0184-44DF0491288D}"/>
                </a:ext>
              </a:extLst>
            </p:cNvPr>
            <p:cNvSpPr/>
            <p:nvPr/>
          </p:nvSpPr>
          <p:spPr>
            <a:xfrm>
              <a:off x="1302562" y="1785064"/>
              <a:ext cx="23027461" cy="6837810"/>
            </a:xfrm>
            <a:custGeom>
              <a:avLst/>
              <a:gdLst/>
              <a:ahLst/>
              <a:cxnLst/>
              <a:rect l="l" t="t" r="r" b="b"/>
              <a:pathLst>
                <a:path w="24384000" h="8390001">
                  <a:moveTo>
                    <a:pt x="0" y="0"/>
                  </a:moveTo>
                  <a:lnTo>
                    <a:pt x="24384000" y="0"/>
                  </a:lnTo>
                  <a:lnTo>
                    <a:pt x="24384000" y="8390001"/>
                  </a:lnTo>
                  <a:lnTo>
                    <a:pt x="0" y="8390001"/>
                  </a:lnTo>
                  <a:close/>
                </a:path>
              </a:pathLst>
            </a:custGeom>
            <a:solidFill>
              <a:srgbClr val="042F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BFC59067-762B-4319-B29B-9CCD583AC331}"/>
              </a:ext>
            </a:extLst>
          </p:cNvPr>
          <p:cNvSpPr txBox="1"/>
          <p:nvPr/>
        </p:nvSpPr>
        <p:spPr>
          <a:xfrm>
            <a:off x="8458199" y="4152900"/>
            <a:ext cx="10149384" cy="1361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50"/>
              </a:spcBef>
            </a:pPr>
            <a:r>
              <a:rPr lang="en-US" sz="6600" u="sng" spc="-283" dirty="0">
                <a:solidFill>
                  <a:schemeClr val="bg1"/>
                </a:solidFill>
                <a:latin typeface="Open Sans 1 Bold"/>
              </a:rPr>
              <a:t>Rewards &amp; Recognition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D5AF0C96-CCAC-3618-28D3-7BB9577A5D16}"/>
              </a:ext>
            </a:extLst>
          </p:cNvPr>
          <p:cNvSpPr/>
          <p:nvPr/>
        </p:nvSpPr>
        <p:spPr>
          <a:xfrm>
            <a:off x="-162769" y="-171510"/>
            <a:ext cx="8919845" cy="10725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B7DBB22C-549A-FBC4-5E29-9C80F44BE224}"/>
              </a:ext>
            </a:extLst>
          </p:cNvPr>
          <p:cNvSpPr/>
          <p:nvPr/>
        </p:nvSpPr>
        <p:spPr>
          <a:xfrm>
            <a:off x="8424326" y="-149623"/>
            <a:ext cx="5596473" cy="3845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A98DE9EA-EA2D-969C-61BD-083E45B74988}"/>
              </a:ext>
            </a:extLst>
          </p:cNvPr>
          <p:cNvSpPr/>
          <p:nvPr/>
        </p:nvSpPr>
        <p:spPr>
          <a:xfrm>
            <a:off x="13715999" y="-111524"/>
            <a:ext cx="4653621" cy="3807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9E4C2188-B1BA-2E8F-8912-3F27E3E37020}"/>
              </a:ext>
            </a:extLst>
          </p:cNvPr>
          <p:cNvSpPr/>
          <p:nvPr/>
        </p:nvSpPr>
        <p:spPr>
          <a:xfrm>
            <a:off x="13030200" y="6301816"/>
            <a:ext cx="5426828" cy="40753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AF3D9A5F-F99E-471D-ECE9-BA26FEBD7371}"/>
              </a:ext>
            </a:extLst>
          </p:cNvPr>
          <p:cNvSpPr/>
          <p:nvPr/>
        </p:nvSpPr>
        <p:spPr>
          <a:xfrm>
            <a:off x="8569287" y="6301816"/>
            <a:ext cx="4724400" cy="40753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Freeform 26">
            <a:extLst>
              <a:ext uri="{FF2B5EF4-FFF2-40B4-BE49-F238E27FC236}">
                <a16:creationId xmlns:a16="http://schemas.microsoft.com/office/drawing/2014/main" id="{AC977647-3655-333F-250D-9BC0BCC02357}"/>
              </a:ext>
            </a:extLst>
          </p:cNvPr>
          <p:cNvSpPr/>
          <p:nvPr/>
        </p:nvSpPr>
        <p:spPr>
          <a:xfrm>
            <a:off x="8651358" y="5672054"/>
            <a:ext cx="985283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26">
            <a:extLst>
              <a:ext uri="{FF2B5EF4-FFF2-40B4-BE49-F238E27FC236}">
                <a16:creationId xmlns:a16="http://schemas.microsoft.com/office/drawing/2014/main" id="{7311776E-8745-512B-15D3-722991FBBF95}"/>
              </a:ext>
            </a:extLst>
          </p:cNvPr>
          <p:cNvSpPr/>
          <p:nvPr/>
        </p:nvSpPr>
        <p:spPr>
          <a:xfrm>
            <a:off x="17356236" y="5764251"/>
            <a:ext cx="931764" cy="722588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26">
            <a:extLst>
              <a:ext uri="{FF2B5EF4-FFF2-40B4-BE49-F238E27FC236}">
                <a16:creationId xmlns:a16="http://schemas.microsoft.com/office/drawing/2014/main" id="{0E7CC557-CDD2-0F1F-9BFE-1B1CAEFA5EF2}"/>
              </a:ext>
            </a:extLst>
          </p:cNvPr>
          <p:cNvSpPr/>
          <p:nvPr/>
        </p:nvSpPr>
        <p:spPr>
          <a:xfrm rot="10800000">
            <a:off x="17372382" y="3591045"/>
            <a:ext cx="9156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26">
            <a:extLst>
              <a:ext uri="{FF2B5EF4-FFF2-40B4-BE49-F238E27FC236}">
                <a16:creationId xmlns:a16="http://schemas.microsoft.com/office/drawing/2014/main" id="{AD3C6A94-2CFB-4CFE-BBE0-6382EA4A8136}"/>
              </a:ext>
            </a:extLst>
          </p:cNvPr>
          <p:cNvSpPr/>
          <p:nvPr/>
        </p:nvSpPr>
        <p:spPr>
          <a:xfrm rot="10800000">
            <a:off x="8609382" y="3492416"/>
            <a:ext cx="9156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8"/>
                </a:lnTo>
                <a:lnTo>
                  <a:pt x="0" y="7225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3B623D-218D-CD48-95E9-4BEB1D6213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460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44686" y="-5066425"/>
            <a:ext cx="5487215" cy="16467548"/>
          </a:xfrm>
          <a:custGeom>
            <a:avLst/>
            <a:gdLst/>
            <a:ahLst/>
            <a:cxnLst/>
            <a:rect l="l" t="t" r="r" b="b"/>
            <a:pathLst>
              <a:path w="5487215" h="16467548">
                <a:moveTo>
                  <a:pt x="0" y="0"/>
                </a:moveTo>
                <a:lnTo>
                  <a:pt x="5487215" y="0"/>
                </a:lnTo>
                <a:lnTo>
                  <a:pt x="5487215" y="16467548"/>
                </a:lnTo>
                <a:lnTo>
                  <a:pt x="0" y="164675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22050" y="-2017398"/>
            <a:ext cx="8454769" cy="18421113"/>
          </a:xfrm>
          <a:custGeom>
            <a:avLst/>
            <a:gdLst/>
            <a:ahLst/>
            <a:cxnLst/>
            <a:rect l="l" t="t" r="r" b="b"/>
            <a:pathLst>
              <a:path w="8454769" h="18421113">
                <a:moveTo>
                  <a:pt x="0" y="0"/>
                </a:moveTo>
                <a:lnTo>
                  <a:pt x="8454769" y="0"/>
                </a:lnTo>
                <a:lnTo>
                  <a:pt x="8454769" y="18421114"/>
                </a:lnTo>
                <a:lnTo>
                  <a:pt x="0" y="184211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647507" y="-1061977"/>
            <a:ext cx="6950587" cy="16381419"/>
          </a:xfrm>
          <a:custGeom>
            <a:avLst/>
            <a:gdLst/>
            <a:ahLst/>
            <a:cxnLst/>
            <a:rect l="l" t="t" r="r" b="b"/>
            <a:pathLst>
              <a:path w="6950587" h="16381419">
                <a:moveTo>
                  <a:pt x="0" y="0"/>
                </a:moveTo>
                <a:lnTo>
                  <a:pt x="6950587" y="0"/>
                </a:lnTo>
                <a:lnTo>
                  <a:pt x="6950587" y="16381420"/>
                </a:lnTo>
                <a:lnTo>
                  <a:pt x="0" y="163814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587167" y="3127416"/>
            <a:ext cx="6356405" cy="14071351"/>
          </a:xfrm>
          <a:custGeom>
            <a:avLst/>
            <a:gdLst/>
            <a:ahLst/>
            <a:cxnLst/>
            <a:rect l="l" t="t" r="r" b="b"/>
            <a:pathLst>
              <a:path w="6356405" h="14071351">
                <a:moveTo>
                  <a:pt x="0" y="0"/>
                </a:moveTo>
                <a:lnTo>
                  <a:pt x="6356404" y="0"/>
                </a:lnTo>
                <a:lnTo>
                  <a:pt x="6356404" y="14071351"/>
                </a:lnTo>
                <a:lnTo>
                  <a:pt x="0" y="14071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6237799">
            <a:off x="15240623" y="7855977"/>
            <a:ext cx="4740765" cy="462225"/>
            <a:chOff x="0" y="0"/>
            <a:chExt cx="6321020" cy="6163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21044" cy="616331"/>
            </a:xfrm>
            <a:custGeom>
              <a:avLst/>
              <a:gdLst/>
              <a:ahLst/>
              <a:cxnLst/>
              <a:rect l="l" t="t" r="r" b="b"/>
              <a:pathLst>
                <a:path w="6321044" h="616331">
                  <a:moveTo>
                    <a:pt x="0" y="0"/>
                  </a:moveTo>
                  <a:lnTo>
                    <a:pt x="6321044" y="0"/>
                  </a:lnTo>
                  <a:lnTo>
                    <a:pt x="6321044" y="616331"/>
                  </a:lnTo>
                  <a:lnTo>
                    <a:pt x="0" y="616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70" r="-270" b="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82209" y="2382209"/>
            <a:ext cx="8028797" cy="5539870"/>
            <a:chOff x="0" y="0"/>
            <a:chExt cx="10705063" cy="73864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05084" cy="7386447"/>
            </a:xfrm>
            <a:custGeom>
              <a:avLst/>
              <a:gdLst/>
              <a:ahLst/>
              <a:cxnLst/>
              <a:rect l="l" t="t" r="r" b="b"/>
              <a:pathLst>
                <a:path w="10705084" h="7386447">
                  <a:moveTo>
                    <a:pt x="0" y="0"/>
                  </a:moveTo>
                  <a:lnTo>
                    <a:pt x="10705084" y="0"/>
                  </a:lnTo>
                  <a:lnTo>
                    <a:pt x="10705084" y="7386447"/>
                  </a:lnTo>
                  <a:lnTo>
                    <a:pt x="0" y="7386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44" r="-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902763"/>
            <a:ext cx="8115300" cy="141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6000" u="sng" spc="-215" dirty="0">
                <a:solidFill>
                  <a:srgbClr val="0D3166"/>
                </a:solidFill>
              </a:rPr>
              <a:t>Statutory Information</a:t>
            </a:r>
          </a:p>
          <a:p>
            <a:pPr algn="l">
              <a:lnSpc>
                <a:spcPts val="5499"/>
              </a:lnSpc>
            </a:pPr>
            <a:endParaRPr lang="en-US" sz="5400" u="sng" spc="-215" dirty="0">
              <a:solidFill>
                <a:srgbClr val="0D3166"/>
              </a:solidFill>
              <a:latin typeface="Open Sans 1 Bold"/>
            </a:endParaRP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C1C61941-1DE6-5806-2ADF-031CDDCE5F13}"/>
              </a:ext>
            </a:extLst>
          </p:cNvPr>
          <p:cNvSpPr txBox="1"/>
          <p:nvPr/>
        </p:nvSpPr>
        <p:spPr>
          <a:xfrm>
            <a:off x="1059736" y="2171700"/>
            <a:ext cx="648406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EPF No  -	 GN/GGN/0033453/000/0-1/5896</a:t>
            </a: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41618952-E137-F344-50F0-A724B39D2DE5}"/>
              </a:ext>
            </a:extLst>
          </p:cNvPr>
          <p:cNvSpPr txBox="1"/>
          <p:nvPr/>
        </p:nvSpPr>
        <p:spPr>
          <a:xfrm>
            <a:off x="1057354" y="2843306"/>
            <a:ext cx="5637763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rimo Bold"/>
              </a:rPr>
              <a:t>ESIC No   -   69000530840001000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1C66A7DE-3845-1AC6-1064-AB8D60D581E9}"/>
              </a:ext>
            </a:extLst>
          </p:cNvPr>
          <p:cNvSpPr txBox="1"/>
          <p:nvPr/>
        </p:nvSpPr>
        <p:spPr>
          <a:xfrm>
            <a:off x="1057354" y="3502913"/>
            <a:ext cx="5635382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rimo Bold"/>
              </a:rPr>
              <a:t>PAN NO  -   AATCS3238G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609AF1-6405-4DB8-44D3-506B44A536A4}"/>
              </a:ext>
            </a:extLst>
          </p:cNvPr>
          <p:cNvSpPr txBox="1"/>
          <p:nvPr/>
        </p:nvSpPr>
        <p:spPr>
          <a:xfrm>
            <a:off x="1054972" y="4191123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rimo Bold"/>
              </a:rPr>
              <a:t>GST No   -   06AATCS3238G1Z3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2BD049-51ED-EDDC-8780-C8CF7C600821}"/>
              </a:ext>
            </a:extLst>
          </p:cNvPr>
          <p:cNvSpPr txBox="1"/>
          <p:nvPr/>
        </p:nvSpPr>
        <p:spPr>
          <a:xfrm>
            <a:off x="1054972" y="4862468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rimo Bold"/>
              </a:rPr>
              <a:t>Quality    -  ISO  9001-2015 Certified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926A66-B204-8728-CD17-1A6E0E9C9F5E}"/>
              </a:ext>
            </a:extLst>
          </p:cNvPr>
          <p:cNvSpPr txBox="1"/>
          <p:nvPr/>
        </p:nvSpPr>
        <p:spPr>
          <a:xfrm>
            <a:off x="1066800" y="6255587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Auditor   -   Mohit Goyal &amp; Associates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52258E-E071-E3A2-19A9-7E6712CB1F98}"/>
              </a:ext>
            </a:extLst>
          </p:cNvPr>
          <p:cNvSpPr txBox="1"/>
          <p:nvPr/>
        </p:nvSpPr>
        <p:spPr>
          <a:xfrm>
            <a:off x="1066800" y="6950955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Banker    -   Bank of India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B57213-BC68-07DD-9D8E-188CA0D57822}"/>
              </a:ext>
            </a:extLst>
          </p:cNvPr>
          <p:cNvSpPr txBox="1"/>
          <p:nvPr/>
        </p:nvSpPr>
        <p:spPr>
          <a:xfrm>
            <a:off x="1066800" y="7649942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Bank Account No - 673620110000222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B07396-EB13-28BD-D6E1-F22A31475EF2}"/>
              </a:ext>
            </a:extLst>
          </p:cNvPr>
          <p:cNvSpPr txBox="1"/>
          <p:nvPr/>
        </p:nvSpPr>
        <p:spPr>
          <a:xfrm>
            <a:off x="1066800" y="8348928"/>
            <a:ext cx="5637764" cy="3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IFSC Code  - BKID0006736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0921B7-4A92-50D2-3B9D-A9FF6530D7E8}"/>
              </a:ext>
            </a:extLst>
          </p:cNvPr>
          <p:cNvSpPr txBox="1"/>
          <p:nvPr/>
        </p:nvSpPr>
        <p:spPr>
          <a:xfrm>
            <a:off x="1066800" y="5637272"/>
            <a:ext cx="745636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mo Bold"/>
              </a:rPr>
              <a:t>Legal Consultant  -  RPL Chavira Group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F96951-63ED-A702-3E71-3E8BA861730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54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5EF7A50D-37A4-434A-B61D-7BC57713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46" b="24637"/>
          <a:stretch/>
        </p:blipFill>
        <p:spPr>
          <a:xfrm>
            <a:off x="0" y="2"/>
            <a:ext cx="18288000" cy="1028699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F030B02-C221-43AB-8DB4-88F2A5F97DF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1" name="Oval 20"/>
          <p:cNvSpPr/>
          <p:nvPr/>
        </p:nvSpPr>
        <p:spPr>
          <a:xfrm>
            <a:off x="8906178" y="3378461"/>
            <a:ext cx="117663" cy="1176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3" name="Oval 22"/>
          <p:cNvSpPr/>
          <p:nvPr/>
        </p:nvSpPr>
        <p:spPr>
          <a:xfrm>
            <a:off x="7621928" y="4119708"/>
            <a:ext cx="117663" cy="1176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4" name="TextBox 23"/>
          <p:cNvSpPr txBox="1"/>
          <p:nvPr/>
        </p:nvSpPr>
        <p:spPr>
          <a:xfrm>
            <a:off x="1605491" y="3505605"/>
            <a:ext cx="7832283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0" b="1" dirty="0"/>
              <a:t>Where We BRING SMILES </a:t>
            </a:r>
            <a:r>
              <a:rPr lang="en-US" sz="9000" b="1" dirty="0">
                <a:sym typeface="Wingdings" panose="05000000000000000000" pitchFamily="2" charset="2"/>
              </a:rPr>
              <a:t></a:t>
            </a:r>
            <a:endParaRPr lang="en-US" sz="9000" b="1" dirty="0"/>
          </a:p>
        </p:txBody>
      </p:sp>
      <p:sp>
        <p:nvSpPr>
          <p:cNvPr id="18" name="Arc 17"/>
          <p:cNvSpPr/>
          <p:nvPr/>
        </p:nvSpPr>
        <p:spPr>
          <a:xfrm>
            <a:off x="8726892" y="-952124"/>
            <a:ext cx="12191247" cy="12191247"/>
          </a:xfrm>
          <a:prstGeom prst="arc">
            <a:avLst>
              <a:gd name="adj1" fmla="val 6981194"/>
              <a:gd name="adj2" fmla="val 1241938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" name="Arc 18"/>
          <p:cNvSpPr/>
          <p:nvPr/>
        </p:nvSpPr>
        <p:spPr>
          <a:xfrm>
            <a:off x="7621928" y="-2682122"/>
            <a:ext cx="15651243" cy="15651243"/>
          </a:xfrm>
          <a:prstGeom prst="arc">
            <a:avLst>
              <a:gd name="adj1" fmla="val 11234594"/>
              <a:gd name="adj2" fmla="val 1344287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891CAF4-6A10-47B4-A278-2F546B0332D7}"/>
              </a:ext>
            </a:extLst>
          </p:cNvPr>
          <p:cNvSpPr/>
          <p:nvPr/>
        </p:nvSpPr>
        <p:spPr>
          <a:xfrm>
            <a:off x="8606191" y="4769900"/>
            <a:ext cx="241403" cy="24140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A3FA597-E08C-4939-81BB-DA080539A0E2}"/>
              </a:ext>
            </a:extLst>
          </p:cNvPr>
          <p:cNvSpPr/>
          <p:nvPr/>
        </p:nvSpPr>
        <p:spPr>
          <a:xfrm>
            <a:off x="9317074" y="2166779"/>
            <a:ext cx="241403" cy="24140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4" name="Picture 2" descr="Business Partner Code Of Conduct - Fresenius Kabi Global">
            <a:extLst>
              <a:ext uri="{FF2B5EF4-FFF2-40B4-BE49-F238E27FC236}">
                <a16:creationId xmlns:a16="http://schemas.microsoft.com/office/drawing/2014/main" id="{40D3ACE5-C421-D62A-6081-EDFEC98D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556" y="-1"/>
            <a:ext cx="13213349" cy="10290188"/>
          </a:xfrm>
          <a:prstGeom prst="chord">
            <a:avLst>
              <a:gd name="adj1" fmla="val 3591200"/>
              <a:gd name="adj2" fmla="val 1809631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808659-C659-3B0F-8AF8-783F7FE8F8A8}"/>
              </a:ext>
            </a:extLst>
          </p:cNvPr>
          <p:cNvGrpSpPr/>
          <p:nvPr/>
        </p:nvGrpSpPr>
        <p:grpSpPr>
          <a:xfrm flipV="1">
            <a:off x="13207338" y="38697"/>
            <a:ext cx="5080662" cy="1127391"/>
            <a:chOff x="4782345" y="6479846"/>
            <a:chExt cx="1833311" cy="37815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7B99B92-2022-9BE2-B0C1-D1543855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345" y="6542443"/>
              <a:ext cx="1167900" cy="315556"/>
            </a:xfrm>
            <a:custGeom>
              <a:avLst/>
              <a:gdLst>
                <a:gd name="T0" fmla="*/ 156 w 156"/>
                <a:gd name="T1" fmla="*/ 40 h 40"/>
                <a:gd name="T2" fmla="*/ 136 w 156"/>
                <a:gd name="T3" fmla="*/ 11 h 40"/>
                <a:gd name="T4" fmla="*/ 111 w 156"/>
                <a:gd name="T5" fmla="*/ 3 h 40"/>
                <a:gd name="T6" fmla="*/ 0 w 156"/>
                <a:gd name="T7" fmla="*/ 40 h 40"/>
                <a:gd name="T8" fmla="*/ 156 w 1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0">
                  <a:moveTo>
                    <a:pt x="156" y="40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1" y="3"/>
                    <a:pt x="120" y="0"/>
                    <a:pt x="111" y="3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156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139ED4FC-AF90-4993-AD58-DC426B99A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964" y="6479846"/>
              <a:ext cx="1361692" cy="378153"/>
            </a:xfrm>
            <a:custGeom>
              <a:avLst/>
              <a:gdLst>
                <a:gd name="T0" fmla="*/ 0 w 182"/>
                <a:gd name="T1" fmla="*/ 48 h 48"/>
                <a:gd name="T2" fmla="*/ 131 w 182"/>
                <a:gd name="T3" fmla="*/ 4 h 48"/>
                <a:gd name="T4" fmla="*/ 157 w 182"/>
                <a:gd name="T5" fmla="*/ 12 h 48"/>
                <a:gd name="T6" fmla="*/ 182 w 182"/>
                <a:gd name="T7" fmla="*/ 48 h 48"/>
                <a:gd name="T8" fmla="*/ 0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0" y="48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41" y="0"/>
                    <a:pt x="151" y="4"/>
                    <a:pt x="157" y="12"/>
                  </a:cubicBezTo>
                  <a:cubicBezTo>
                    <a:pt x="182" y="48"/>
                    <a:pt x="182" y="48"/>
                    <a:pt x="182" y="4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72E59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US" sz="27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BDD1AF3-B4D3-B416-8D09-51780BFC08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4675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100162" y="46380"/>
            <a:ext cx="12087675" cy="2461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1"/>
              </a:lnSpc>
            </a:pPr>
            <a:r>
              <a:rPr lang="en-US" sz="7247" b="1" u="sng" spc="384" dirty="0">
                <a:solidFill>
                  <a:srgbClr val="231F20"/>
                </a:solidFill>
                <a:latin typeface="+mj-lt"/>
              </a:rPr>
              <a:t>HAPPY CUSTOMERS</a:t>
            </a:r>
          </a:p>
          <a:p>
            <a:pPr algn="ctr">
              <a:lnSpc>
                <a:spcPts val="10001"/>
              </a:lnSpc>
            </a:pPr>
            <a:endParaRPr lang="en-US" sz="7247" spc="384" dirty="0">
              <a:solidFill>
                <a:srgbClr val="231F20"/>
              </a:solidFill>
              <a:latin typeface="Oswald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455186" y="-4833750"/>
            <a:ext cx="6641093" cy="6814554"/>
          </a:xfrm>
          <a:custGeom>
            <a:avLst/>
            <a:gdLst/>
            <a:ahLst/>
            <a:cxnLst/>
            <a:rect l="l" t="t" r="r" b="b"/>
            <a:pathLst>
              <a:path w="6641093" h="6814554">
                <a:moveTo>
                  <a:pt x="0" y="0"/>
                </a:moveTo>
                <a:lnTo>
                  <a:pt x="6641092" y="0"/>
                </a:lnTo>
                <a:lnTo>
                  <a:pt x="6641092" y="6814554"/>
                </a:lnTo>
                <a:lnTo>
                  <a:pt x="0" y="6814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4176364">
            <a:off x="-4246722" y="7263068"/>
            <a:ext cx="6703864" cy="6878965"/>
          </a:xfrm>
          <a:custGeom>
            <a:avLst/>
            <a:gdLst/>
            <a:ahLst/>
            <a:cxnLst/>
            <a:rect l="l" t="t" r="r" b="b"/>
            <a:pathLst>
              <a:path w="6703864" h="6878965">
                <a:moveTo>
                  <a:pt x="0" y="0"/>
                </a:moveTo>
                <a:lnTo>
                  <a:pt x="6703864" y="0"/>
                </a:lnTo>
                <a:lnTo>
                  <a:pt x="6703864" y="6878964"/>
                </a:lnTo>
                <a:lnTo>
                  <a:pt x="0" y="68789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08960" y="3710272"/>
            <a:ext cx="16670081" cy="1727950"/>
          </a:xfrm>
          <a:custGeom>
            <a:avLst/>
            <a:gdLst/>
            <a:ahLst/>
            <a:cxnLst/>
            <a:rect l="l" t="t" r="r" b="b"/>
            <a:pathLst>
              <a:path w="16670081" h="1727950">
                <a:moveTo>
                  <a:pt x="0" y="0"/>
                </a:moveTo>
                <a:lnTo>
                  <a:pt x="16670080" y="0"/>
                </a:lnTo>
                <a:lnTo>
                  <a:pt x="16670080" y="1727950"/>
                </a:lnTo>
                <a:lnTo>
                  <a:pt x="0" y="1727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56" b="-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08960" y="5670230"/>
            <a:ext cx="16670081" cy="2037544"/>
          </a:xfrm>
          <a:custGeom>
            <a:avLst/>
            <a:gdLst/>
            <a:ahLst/>
            <a:cxnLst/>
            <a:rect l="l" t="t" r="r" b="b"/>
            <a:pathLst>
              <a:path w="16670081" h="2037544">
                <a:moveTo>
                  <a:pt x="0" y="0"/>
                </a:moveTo>
                <a:lnTo>
                  <a:pt x="16670080" y="0"/>
                </a:lnTo>
                <a:lnTo>
                  <a:pt x="16670080" y="2037544"/>
                </a:lnTo>
                <a:lnTo>
                  <a:pt x="0" y="20375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32" b="-696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08960" y="1720797"/>
            <a:ext cx="16670081" cy="1757467"/>
          </a:xfrm>
          <a:custGeom>
            <a:avLst/>
            <a:gdLst/>
            <a:ahLst/>
            <a:cxnLst/>
            <a:rect l="l" t="t" r="r" b="b"/>
            <a:pathLst>
              <a:path w="16670081" h="1757467">
                <a:moveTo>
                  <a:pt x="0" y="0"/>
                </a:moveTo>
                <a:lnTo>
                  <a:pt x="16670080" y="0"/>
                </a:lnTo>
                <a:lnTo>
                  <a:pt x="16670080" y="1757466"/>
                </a:lnTo>
                <a:lnTo>
                  <a:pt x="0" y="17574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925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322314" y="7520795"/>
            <a:ext cx="3156726" cy="1496623"/>
          </a:xfrm>
          <a:custGeom>
            <a:avLst/>
            <a:gdLst/>
            <a:ahLst/>
            <a:cxnLst/>
            <a:rect l="l" t="t" r="r" b="b"/>
            <a:pathLst>
              <a:path w="3156726" h="1496623">
                <a:moveTo>
                  <a:pt x="0" y="0"/>
                </a:moveTo>
                <a:lnTo>
                  <a:pt x="3156726" y="0"/>
                </a:lnTo>
                <a:lnTo>
                  <a:pt x="3156726" y="1496623"/>
                </a:lnTo>
                <a:lnTo>
                  <a:pt x="0" y="14966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08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505892" y="7520795"/>
            <a:ext cx="3182709" cy="1537602"/>
          </a:xfrm>
          <a:custGeom>
            <a:avLst/>
            <a:gdLst/>
            <a:ahLst/>
            <a:cxnLst/>
            <a:rect l="l" t="t" r="r" b="b"/>
            <a:pathLst>
              <a:path w="3182709" h="1537602">
                <a:moveTo>
                  <a:pt x="0" y="0"/>
                </a:moveTo>
                <a:lnTo>
                  <a:pt x="3182709" y="0"/>
                </a:lnTo>
                <a:lnTo>
                  <a:pt x="3182709" y="1537602"/>
                </a:lnTo>
                <a:lnTo>
                  <a:pt x="0" y="15376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4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147244" y="7520795"/>
            <a:ext cx="3080135" cy="1511246"/>
          </a:xfrm>
          <a:custGeom>
            <a:avLst/>
            <a:gdLst/>
            <a:ahLst/>
            <a:cxnLst/>
            <a:rect l="l" t="t" r="r" b="b"/>
            <a:pathLst>
              <a:path w="3080135" h="1511246">
                <a:moveTo>
                  <a:pt x="0" y="0"/>
                </a:moveTo>
                <a:lnTo>
                  <a:pt x="3080135" y="0"/>
                </a:lnTo>
                <a:lnTo>
                  <a:pt x="3080135" y="1511246"/>
                </a:lnTo>
                <a:lnTo>
                  <a:pt x="0" y="1511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216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08960" y="7520795"/>
            <a:ext cx="3047665" cy="1543895"/>
          </a:xfrm>
          <a:custGeom>
            <a:avLst/>
            <a:gdLst/>
            <a:ahLst/>
            <a:cxnLst/>
            <a:rect l="l" t="t" r="r" b="b"/>
            <a:pathLst>
              <a:path w="3047665" h="1543895">
                <a:moveTo>
                  <a:pt x="0" y="0"/>
                </a:moveTo>
                <a:lnTo>
                  <a:pt x="3047664" y="0"/>
                </a:lnTo>
                <a:lnTo>
                  <a:pt x="3047664" y="1543895"/>
                </a:lnTo>
                <a:lnTo>
                  <a:pt x="0" y="15438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1915" b="-61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977233" y="7506171"/>
            <a:ext cx="3057886" cy="1511246"/>
          </a:xfrm>
          <a:custGeom>
            <a:avLst/>
            <a:gdLst/>
            <a:ahLst/>
            <a:cxnLst/>
            <a:rect l="l" t="t" r="r" b="b"/>
            <a:pathLst>
              <a:path w="3057886" h="1511246">
                <a:moveTo>
                  <a:pt x="0" y="0"/>
                </a:moveTo>
                <a:lnTo>
                  <a:pt x="3057886" y="0"/>
                </a:lnTo>
                <a:lnTo>
                  <a:pt x="3057886" y="1511246"/>
                </a:lnTo>
                <a:lnTo>
                  <a:pt x="0" y="15112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644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12B6BC-0C48-8250-5C46-8A8DA522BF6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455186" y="-4833750"/>
            <a:ext cx="6641093" cy="6814554"/>
          </a:xfrm>
          <a:custGeom>
            <a:avLst/>
            <a:gdLst/>
            <a:ahLst/>
            <a:cxnLst/>
            <a:rect l="l" t="t" r="r" b="b"/>
            <a:pathLst>
              <a:path w="6641093" h="6814554">
                <a:moveTo>
                  <a:pt x="0" y="0"/>
                </a:moveTo>
                <a:lnTo>
                  <a:pt x="6641092" y="0"/>
                </a:lnTo>
                <a:lnTo>
                  <a:pt x="6641092" y="6814554"/>
                </a:lnTo>
                <a:lnTo>
                  <a:pt x="0" y="6814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176364">
            <a:off x="-4246722" y="7263068"/>
            <a:ext cx="6703864" cy="6878965"/>
          </a:xfrm>
          <a:custGeom>
            <a:avLst/>
            <a:gdLst/>
            <a:ahLst/>
            <a:cxnLst/>
            <a:rect l="l" t="t" r="r" b="b"/>
            <a:pathLst>
              <a:path w="6703864" h="6878965">
                <a:moveTo>
                  <a:pt x="0" y="0"/>
                </a:moveTo>
                <a:lnTo>
                  <a:pt x="6703864" y="0"/>
                </a:lnTo>
                <a:lnTo>
                  <a:pt x="6703864" y="6878964"/>
                </a:lnTo>
                <a:lnTo>
                  <a:pt x="0" y="68789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775019" y="1741106"/>
            <a:ext cx="14883252" cy="8335562"/>
          </a:xfrm>
          <a:custGeom>
            <a:avLst/>
            <a:gdLst/>
            <a:ahLst/>
            <a:cxnLst/>
            <a:rect l="l" t="t" r="r" b="b"/>
            <a:pathLst>
              <a:path w="14883252" h="8335562">
                <a:moveTo>
                  <a:pt x="0" y="0"/>
                </a:moveTo>
                <a:lnTo>
                  <a:pt x="14883252" y="0"/>
                </a:lnTo>
                <a:lnTo>
                  <a:pt x="14883252" y="8335562"/>
                </a:lnTo>
                <a:lnTo>
                  <a:pt x="0" y="83355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117" b="-21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92122AF-9943-74A9-C750-CF4E7ABFA3B8}"/>
              </a:ext>
            </a:extLst>
          </p:cNvPr>
          <p:cNvSpPr txBox="1"/>
          <p:nvPr/>
        </p:nvSpPr>
        <p:spPr>
          <a:xfrm>
            <a:off x="3100162" y="46380"/>
            <a:ext cx="12087675" cy="2461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1"/>
              </a:lnSpc>
            </a:pPr>
            <a:r>
              <a:rPr lang="en-US" sz="7247" b="1" u="sng" spc="384" dirty="0">
                <a:solidFill>
                  <a:srgbClr val="231F20"/>
                </a:solidFill>
                <a:latin typeface="+mj-lt"/>
              </a:rPr>
              <a:t>HAPPY CUSTOMERS</a:t>
            </a:r>
          </a:p>
          <a:p>
            <a:pPr algn="ctr">
              <a:lnSpc>
                <a:spcPts val="10001"/>
              </a:lnSpc>
            </a:pPr>
            <a:endParaRPr lang="en-US" sz="7247" spc="384" dirty="0">
              <a:solidFill>
                <a:srgbClr val="231F20"/>
              </a:solidFill>
              <a:latin typeface="Oswald 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0846D-1FF3-6E86-D729-BEDBA1C8B3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455186" y="-4833750"/>
            <a:ext cx="6641093" cy="6814554"/>
          </a:xfrm>
          <a:custGeom>
            <a:avLst/>
            <a:gdLst/>
            <a:ahLst/>
            <a:cxnLst/>
            <a:rect l="l" t="t" r="r" b="b"/>
            <a:pathLst>
              <a:path w="6641093" h="6814554">
                <a:moveTo>
                  <a:pt x="0" y="0"/>
                </a:moveTo>
                <a:lnTo>
                  <a:pt x="6641092" y="0"/>
                </a:lnTo>
                <a:lnTo>
                  <a:pt x="6641092" y="6814554"/>
                </a:lnTo>
                <a:lnTo>
                  <a:pt x="0" y="6814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176364">
            <a:off x="-4246722" y="7263068"/>
            <a:ext cx="6703864" cy="6878965"/>
          </a:xfrm>
          <a:custGeom>
            <a:avLst/>
            <a:gdLst/>
            <a:ahLst/>
            <a:cxnLst/>
            <a:rect l="l" t="t" r="r" b="b"/>
            <a:pathLst>
              <a:path w="6703864" h="6878965">
                <a:moveTo>
                  <a:pt x="0" y="0"/>
                </a:moveTo>
                <a:lnTo>
                  <a:pt x="6703864" y="0"/>
                </a:lnTo>
                <a:lnTo>
                  <a:pt x="6703864" y="6878964"/>
                </a:lnTo>
                <a:lnTo>
                  <a:pt x="0" y="68789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77690" y="1980804"/>
            <a:ext cx="16732620" cy="8046985"/>
          </a:xfrm>
          <a:custGeom>
            <a:avLst/>
            <a:gdLst/>
            <a:ahLst/>
            <a:cxnLst/>
            <a:rect l="l" t="t" r="r" b="b"/>
            <a:pathLst>
              <a:path w="16732620" h="8046985">
                <a:moveTo>
                  <a:pt x="0" y="0"/>
                </a:moveTo>
                <a:lnTo>
                  <a:pt x="16732620" y="0"/>
                </a:lnTo>
                <a:lnTo>
                  <a:pt x="16732620" y="8046986"/>
                </a:lnTo>
                <a:lnTo>
                  <a:pt x="0" y="80469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819400" y="99299"/>
            <a:ext cx="12375145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1"/>
              </a:lnSpc>
            </a:pPr>
            <a:r>
              <a:rPr lang="en-US" sz="7247" b="1" u="sng" spc="384" dirty="0">
                <a:solidFill>
                  <a:srgbClr val="231F20"/>
                </a:solidFill>
              </a:rPr>
              <a:t>FEW MORE &amp; GROWING…</a:t>
            </a:r>
            <a:r>
              <a:rPr lang="en-US" sz="7247" spc="384" dirty="0">
                <a:solidFill>
                  <a:srgbClr val="231F20"/>
                </a:solidFill>
                <a:latin typeface="Oswald Bold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395C69-467E-7682-97B2-217C9189D6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49CC7E-D9E1-125F-25F2-BDDDD10C1B82}"/>
              </a:ext>
            </a:extLst>
          </p:cNvPr>
          <p:cNvSpPr txBox="1">
            <a:spLocks/>
          </p:cNvSpPr>
          <p:nvPr/>
        </p:nvSpPr>
        <p:spPr>
          <a:xfrm>
            <a:off x="7848600" y="1660351"/>
            <a:ext cx="9962439" cy="1273349"/>
          </a:xfrm>
          <a:prstGeom prst="rect">
            <a:avLst/>
          </a:prstGeom>
          <a:solidFill>
            <a:srgbClr val="072E59"/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</a:rPr>
              <a:t>Our Commitments</a:t>
            </a:r>
            <a:r>
              <a:rPr lang="en-US" sz="43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C48EEE-3145-463F-0EE5-E7A619601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539420" y="360668"/>
            <a:ext cx="2976263" cy="1722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7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358B4C-6C8E-9471-70CE-5FE0298C220E}"/>
              </a:ext>
            </a:extLst>
          </p:cNvPr>
          <p:cNvGrpSpPr/>
          <p:nvPr/>
        </p:nvGrpSpPr>
        <p:grpSpPr>
          <a:xfrm flipV="1">
            <a:off x="13207338" y="16335"/>
            <a:ext cx="5080662" cy="1127391"/>
            <a:chOff x="4782345" y="6479846"/>
            <a:chExt cx="1833311" cy="37815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FCCAFEF-70DE-91A0-B4A8-B6C73FBCF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345" y="6542443"/>
              <a:ext cx="1167900" cy="315556"/>
            </a:xfrm>
            <a:custGeom>
              <a:avLst/>
              <a:gdLst>
                <a:gd name="T0" fmla="*/ 156 w 156"/>
                <a:gd name="T1" fmla="*/ 40 h 40"/>
                <a:gd name="T2" fmla="*/ 136 w 156"/>
                <a:gd name="T3" fmla="*/ 11 h 40"/>
                <a:gd name="T4" fmla="*/ 111 w 156"/>
                <a:gd name="T5" fmla="*/ 3 h 40"/>
                <a:gd name="T6" fmla="*/ 0 w 156"/>
                <a:gd name="T7" fmla="*/ 40 h 40"/>
                <a:gd name="T8" fmla="*/ 156 w 1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0">
                  <a:moveTo>
                    <a:pt x="156" y="40"/>
                  </a:moveTo>
                  <a:cubicBezTo>
                    <a:pt x="136" y="11"/>
                    <a:pt x="136" y="11"/>
                    <a:pt x="136" y="11"/>
                  </a:cubicBezTo>
                  <a:cubicBezTo>
                    <a:pt x="131" y="3"/>
                    <a:pt x="120" y="0"/>
                    <a:pt x="111" y="3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156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FAFDEE0-6B63-F5B2-1A85-397E12CB3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964" y="6479846"/>
              <a:ext cx="1361692" cy="378153"/>
            </a:xfrm>
            <a:custGeom>
              <a:avLst/>
              <a:gdLst>
                <a:gd name="T0" fmla="*/ 0 w 182"/>
                <a:gd name="T1" fmla="*/ 48 h 48"/>
                <a:gd name="T2" fmla="*/ 131 w 182"/>
                <a:gd name="T3" fmla="*/ 4 h 48"/>
                <a:gd name="T4" fmla="*/ 157 w 182"/>
                <a:gd name="T5" fmla="*/ 12 h 48"/>
                <a:gd name="T6" fmla="*/ 182 w 182"/>
                <a:gd name="T7" fmla="*/ 48 h 48"/>
                <a:gd name="T8" fmla="*/ 0 w 1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8">
                  <a:moveTo>
                    <a:pt x="0" y="48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41" y="0"/>
                    <a:pt x="151" y="4"/>
                    <a:pt x="157" y="12"/>
                  </a:cubicBezTo>
                  <a:cubicBezTo>
                    <a:pt x="182" y="48"/>
                    <a:pt x="182" y="48"/>
                    <a:pt x="182" y="4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72E59"/>
            </a:solidFill>
            <a:ln>
              <a:noFill/>
            </a:ln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US" sz="270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E41FD52-C866-5735-5995-7F6FDA518D13}"/>
              </a:ext>
            </a:extLst>
          </p:cNvPr>
          <p:cNvSpPr txBox="1"/>
          <p:nvPr/>
        </p:nvSpPr>
        <p:spPr>
          <a:xfrm>
            <a:off x="8077200" y="2933700"/>
            <a:ext cx="9697613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"Team SSOS" is diligently working in various industries, from one corner to the other, providing valuable support.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We are dedicated to devising and implementing safe, creative, and eco-friendly solutions throughout your facility while cultivating meaningful and strategic partnerships with your team. The outcome is an outstanding experience for employees, tenants, or guests, characterized by top-notch service quality.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We strive for excellence without compromise.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At "SSOS," our vision is to establish a new benchmark for excellence and nurture the next generation of leaders in the facility services sector.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39C467F-52B8-0447-91AF-2254BC965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9" r="5053"/>
          <a:stretch/>
        </p:blipFill>
        <p:spPr bwMode="auto">
          <a:xfrm>
            <a:off x="228600" y="1584151"/>
            <a:ext cx="7239000" cy="76575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79B36B-0159-F7FD-5E25-CA34DF32A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8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4758391" y="5220830"/>
            <a:ext cx="9243152" cy="4184086"/>
          </a:xfrm>
          <a:custGeom>
            <a:avLst/>
            <a:gdLst/>
            <a:ahLst/>
            <a:cxnLst/>
            <a:rect l="l" t="t" r="r" b="b"/>
            <a:pathLst>
              <a:path w="8147919" h="3366748">
                <a:moveTo>
                  <a:pt x="0" y="0"/>
                </a:moveTo>
                <a:lnTo>
                  <a:pt x="8147919" y="0"/>
                </a:lnTo>
                <a:lnTo>
                  <a:pt x="8147919" y="3366748"/>
                </a:lnTo>
                <a:lnTo>
                  <a:pt x="0" y="3366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6581" y="3971542"/>
            <a:ext cx="18288000" cy="5602862"/>
          </a:xfrm>
          <a:custGeom>
            <a:avLst/>
            <a:gdLst/>
            <a:ahLst/>
            <a:cxnLst/>
            <a:rect l="l" t="t" r="r" b="b"/>
            <a:pathLst>
              <a:path w="18848758" h="3520081">
                <a:moveTo>
                  <a:pt x="0" y="0"/>
                </a:moveTo>
                <a:lnTo>
                  <a:pt x="18848758" y="0"/>
                </a:lnTo>
                <a:lnTo>
                  <a:pt x="18848758" y="3520081"/>
                </a:lnTo>
                <a:lnTo>
                  <a:pt x="0" y="35200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295400" y="712596"/>
            <a:ext cx="156972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300" b="1" dirty="0">
                <a:solidFill>
                  <a:srgbClr val="002C66"/>
                </a:solidFill>
                <a:latin typeface="Agrandir Wide Medium"/>
              </a:rPr>
              <a:t>Contact Us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414C75CD-ED88-6D38-FBD2-8138053BA034}"/>
              </a:ext>
            </a:extLst>
          </p:cNvPr>
          <p:cNvSpPr txBox="1"/>
          <p:nvPr/>
        </p:nvSpPr>
        <p:spPr>
          <a:xfrm>
            <a:off x="457200" y="5574065"/>
            <a:ext cx="7574147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8"/>
              </a:lnSpc>
            </a:pPr>
            <a:r>
              <a:rPr lang="en-US" sz="2900" spc="-111" dirty="0">
                <a:solidFill>
                  <a:srgbClr val="FFFFFF"/>
                </a:solidFill>
                <a:latin typeface="Open Sans 1 Bold"/>
              </a:rPr>
              <a:t>Davender Arora – Chief Business Officer</a:t>
            </a:r>
          </a:p>
          <a:p>
            <a:pPr algn="l">
              <a:lnSpc>
                <a:spcPts val="3498"/>
              </a:lnSpc>
            </a:pPr>
            <a:r>
              <a:rPr lang="en-US" sz="2900" spc="-111" dirty="0">
                <a:solidFill>
                  <a:srgbClr val="FFFFFF"/>
                </a:solidFill>
                <a:latin typeface="Open Sans 1 Bold"/>
              </a:rPr>
              <a:t>Phone : 98114 18637 / +91 92058 88070</a:t>
            </a:r>
          </a:p>
          <a:p>
            <a:pPr>
              <a:lnSpc>
                <a:spcPts val="3498"/>
              </a:lnSpc>
            </a:pPr>
            <a:r>
              <a:rPr lang="en-US" sz="2900" spc="-37" dirty="0">
                <a:solidFill>
                  <a:srgbClr val="FFFFFF"/>
                </a:solidFill>
                <a:latin typeface="Open Sans 1 Bold"/>
              </a:rPr>
              <a:t>Email : davender@ssos.co.in</a:t>
            </a:r>
          </a:p>
          <a:p>
            <a:pPr algn="l">
              <a:lnSpc>
                <a:spcPts val="3498"/>
              </a:lnSpc>
            </a:pPr>
            <a:endParaRPr lang="en-US" sz="2900" spc="-111" dirty="0">
              <a:solidFill>
                <a:srgbClr val="FFFFFF"/>
              </a:solidFill>
              <a:latin typeface="Open Sans 1 Bold"/>
            </a:endParaRPr>
          </a:p>
          <a:p>
            <a:pPr algn="l">
              <a:lnSpc>
                <a:spcPts val="3498"/>
              </a:lnSpc>
            </a:pPr>
            <a:endParaRPr lang="en-US" sz="2900" spc="-111" dirty="0">
              <a:solidFill>
                <a:srgbClr val="FFFFFF"/>
              </a:solidFill>
              <a:latin typeface="Open Sans 1 Bold"/>
            </a:endParaRPr>
          </a:p>
          <a:p>
            <a:pPr algn="l">
              <a:lnSpc>
                <a:spcPts val="3498"/>
              </a:lnSpc>
            </a:pPr>
            <a:endParaRPr lang="en-US" sz="2900" spc="-111" dirty="0">
              <a:solidFill>
                <a:srgbClr val="FFFFFF"/>
              </a:solidFill>
              <a:latin typeface="Open Sans 1 Bold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B2F4D173-6E05-0DFA-8953-3A5439B69319}"/>
              </a:ext>
            </a:extLst>
          </p:cNvPr>
          <p:cNvSpPr txBox="1"/>
          <p:nvPr/>
        </p:nvSpPr>
        <p:spPr>
          <a:xfrm>
            <a:off x="10259145" y="5574065"/>
            <a:ext cx="7438361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8"/>
              </a:lnSpc>
            </a:pPr>
            <a:r>
              <a:rPr lang="en-US" sz="3000" spc="-37" dirty="0">
                <a:solidFill>
                  <a:srgbClr val="FFFFFF"/>
                </a:solidFill>
                <a:latin typeface="Open Sans 1 Bold"/>
              </a:rPr>
              <a:t>Address : Plot No 9 – B, 4 Bay, Sector -32, </a:t>
            </a:r>
          </a:p>
          <a:p>
            <a:pPr algn="l">
              <a:lnSpc>
                <a:spcPts val="3498"/>
              </a:lnSpc>
            </a:pPr>
            <a:r>
              <a:rPr lang="en-US" sz="3000" spc="-37" dirty="0">
                <a:solidFill>
                  <a:srgbClr val="FFFFFF"/>
                </a:solidFill>
                <a:latin typeface="Open Sans 1 Bold"/>
              </a:rPr>
              <a:t>Gurugram, Haryana – 122 003.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69F38F-DF13-9EC8-A722-A8625E7A9386}"/>
              </a:ext>
            </a:extLst>
          </p:cNvPr>
          <p:cNvSpPr txBox="1"/>
          <p:nvPr/>
        </p:nvSpPr>
        <p:spPr>
          <a:xfrm>
            <a:off x="6019800" y="8293668"/>
            <a:ext cx="712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 us: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www.ssos.co.in</a:t>
            </a:r>
            <a:endParaRPr lang="en-US" sz="4800" u="sng" spc="-37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2969B9-BFEE-3B3D-7C4C-86136745A2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6601003" y="0"/>
            <a:ext cx="1777706" cy="1555493"/>
          </a:xfrm>
          <a:custGeom>
            <a:avLst/>
            <a:gdLst/>
            <a:ahLst/>
            <a:cxnLst/>
            <a:rect l="l" t="t" r="r" b="b"/>
            <a:pathLst>
              <a:path w="1777706" h="1555493">
                <a:moveTo>
                  <a:pt x="0" y="0"/>
                </a:moveTo>
                <a:lnTo>
                  <a:pt x="1777706" y="0"/>
                </a:lnTo>
                <a:lnTo>
                  <a:pt x="1777706" y="1555493"/>
                </a:lnTo>
                <a:lnTo>
                  <a:pt x="0" y="1555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31684" y="8693704"/>
            <a:ext cx="1780186" cy="1554615"/>
          </a:xfrm>
          <a:prstGeom prst="rect">
            <a:avLst/>
          </a:prstGeom>
        </p:spPr>
      </p:pic>
      <p:sp>
        <p:nvSpPr>
          <p:cNvPr id="12" name="Snip Same Side Corner Rectangle 11"/>
          <p:cNvSpPr/>
          <p:nvPr/>
        </p:nvSpPr>
        <p:spPr>
          <a:xfrm>
            <a:off x="2209800" y="2857500"/>
            <a:ext cx="14020800" cy="48006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Copperplate Gothic Bold" panose="020E0705020206020404" pitchFamily="34" charset="0"/>
              </a:rPr>
              <a:t>THANK YOU &amp; </a:t>
            </a:r>
          </a:p>
          <a:p>
            <a:pPr algn="ctr"/>
            <a:r>
              <a:rPr lang="en-US" sz="7200" dirty="0">
                <a:latin typeface="Copperplate Gothic Bold" panose="020E0705020206020404" pitchFamily="34" charset="0"/>
              </a:rPr>
              <a:t>We Look Forward To Serve You Soon</a:t>
            </a:r>
            <a:endParaRPr lang="en-IN" sz="7200" dirty="0">
              <a:latin typeface="Copperplate Gothic Bold" panose="020E07050202060204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0F3C39-B57C-E990-5D49-0FBFF1AF67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" y="65679"/>
            <a:ext cx="1938773" cy="7405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1631</Words>
  <Application>Microsoft Office PowerPoint</Application>
  <PresentationFormat>Custom</PresentationFormat>
  <Paragraphs>257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7" baseType="lpstr">
      <vt:lpstr>Source Sans Pro Bold</vt:lpstr>
      <vt:lpstr>Oswald Bold</vt:lpstr>
      <vt:lpstr>Agrandir Wide Medium</vt:lpstr>
      <vt:lpstr>Open Sans 1</vt:lpstr>
      <vt:lpstr>Arimo Bold</vt:lpstr>
      <vt:lpstr>Arial</vt:lpstr>
      <vt:lpstr>MS PGothic</vt:lpstr>
      <vt:lpstr>Open Sans 2</vt:lpstr>
      <vt:lpstr>Montserrat Ultra-Bold</vt:lpstr>
      <vt:lpstr>Wingdings</vt:lpstr>
      <vt:lpstr>Times New Roman</vt:lpstr>
      <vt:lpstr>Segoe UI</vt:lpstr>
      <vt:lpstr>Gotham Book</vt:lpstr>
      <vt:lpstr>Open Sans 2 Bold</vt:lpstr>
      <vt:lpstr>Calibri</vt:lpstr>
      <vt:lpstr>Copperplate Gothic Bold</vt:lpstr>
      <vt:lpstr>Open Sans 1 Bold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SSOS_Corporate Profile (1).pptx</dc:title>
  <dc:creator>user</dc:creator>
  <cp:lastModifiedBy>Davender Arora</cp:lastModifiedBy>
  <cp:revision>47</cp:revision>
  <cp:lastPrinted>2023-10-06T11:17:35Z</cp:lastPrinted>
  <dcterms:created xsi:type="dcterms:W3CDTF">2006-08-16T00:00:00Z</dcterms:created>
  <dcterms:modified xsi:type="dcterms:W3CDTF">2024-06-14T09:14:48Z</dcterms:modified>
  <dc:identifier>DAFvtihGXNA</dc:identifier>
</cp:coreProperties>
</file>